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8" r:id="rId1"/>
  </p:sldMasterIdLst>
  <p:notesMasterIdLst>
    <p:notesMasterId r:id="rId45"/>
  </p:notesMasterIdLst>
  <p:sldIdLst>
    <p:sldId id="793" r:id="rId2"/>
    <p:sldId id="794" r:id="rId3"/>
    <p:sldId id="795" r:id="rId4"/>
    <p:sldId id="827" r:id="rId5"/>
    <p:sldId id="796" r:id="rId6"/>
    <p:sldId id="797" r:id="rId7"/>
    <p:sldId id="798" r:id="rId8"/>
    <p:sldId id="799" r:id="rId9"/>
    <p:sldId id="800" r:id="rId10"/>
    <p:sldId id="801" r:id="rId11"/>
    <p:sldId id="802" r:id="rId12"/>
    <p:sldId id="803" r:id="rId13"/>
    <p:sldId id="804" r:id="rId14"/>
    <p:sldId id="805" r:id="rId15"/>
    <p:sldId id="806" r:id="rId16"/>
    <p:sldId id="828" r:id="rId17"/>
    <p:sldId id="829" r:id="rId18"/>
    <p:sldId id="807" r:id="rId19"/>
    <p:sldId id="808" r:id="rId20"/>
    <p:sldId id="830" r:id="rId21"/>
    <p:sldId id="831" r:id="rId22"/>
    <p:sldId id="832" r:id="rId23"/>
    <p:sldId id="833" r:id="rId24"/>
    <p:sldId id="834" r:id="rId25"/>
    <p:sldId id="835" r:id="rId26"/>
    <p:sldId id="836" r:id="rId27"/>
    <p:sldId id="837" r:id="rId28"/>
    <p:sldId id="838" r:id="rId29"/>
    <p:sldId id="809" r:id="rId30"/>
    <p:sldId id="810" r:id="rId31"/>
    <p:sldId id="811" r:id="rId32"/>
    <p:sldId id="812" r:id="rId33"/>
    <p:sldId id="813" r:id="rId34"/>
    <p:sldId id="814" r:id="rId35"/>
    <p:sldId id="815" r:id="rId36"/>
    <p:sldId id="816" r:id="rId37"/>
    <p:sldId id="817" r:id="rId38"/>
    <p:sldId id="818" r:id="rId39"/>
    <p:sldId id="819" r:id="rId40"/>
    <p:sldId id="820" r:id="rId41"/>
    <p:sldId id="821" r:id="rId42"/>
    <p:sldId id="822" r:id="rId43"/>
    <p:sldId id="839" r:id="rId44"/>
  </p:sldIdLst>
  <p:sldSz cx="9144000" cy="6858000" type="screen4x3"/>
  <p:notesSz cx="6858000" cy="9144000"/>
  <p:embeddedFontLst>
    <p:embeddedFont>
      <p:font typeface="B Nazanin" panose="00000400000000000000" pitchFamily="2" charset="-78"/>
      <p:regular r:id="rId46"/>
      <p:bold r:id="rId47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339933"/>
    <a:srgbClr val="008000"/>
    <a:srgbClr val="E25092"/>
    <a:srgbClr val="FF0000"/>
    <a:srgbClr val="FFFF99"/>
    <a:srgbClr val="6699FF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86380" autoAdjust="0"/>
  </p:normalViewPr>
  <p:slideViewPr>
    <p:cSldViewPr>
      <p:cViewPr varScale="1">
        <p:scale>
          <a:sx n="54" d="100"/>
          <a:sy n="54" d="100"/>
        </p:scale>
        <p:origin x="159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2.fntdata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0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0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C417B43F-95DF-4985-A402-AF46AF1BD514}" type="datetimeFigureOut">
              <a:rPr lang="fa-IR"/>
              <a:pPr>
                <a:defRPr/>
              </a:pPr>
              <a:t>02/12/1447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0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/>
            </a:lvl1pPr>
          </a:lstStyle>
          <a:p>
            <a:pPr>
              <a:defRPr/>
            </a:pPr>
            <a:fld id="{2C8B7CA6-8317-4632-8C2F-16A0FF6C8D47}" type="slidenum">
              <a:rPr lang="fa-IR" altLang="en-US"/>
              <a:pPr>
                <a:defRPr/>
              </a:pPr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1369370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 altLang="en-US"/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>
              <a:spcBef>
                <a:spcPct val="0"/>
              </a:spcBef>
            </a:pPr>
            <a:fld id="{62DC5015-6B9C-4F24-8CD0-D5E8F9A6F5AA}" type="slidenum">
              <a:rPr lang="fa-IR" altLang="en-US" smtClean="0">
                <a:latin typeface="Times New Roman" panose="02020603050405020304" pitchFamily="18" charset="0"/>
              </a:rPr>
              <a:pPr algn="l" rtl="0">
                <a:spcBef>
                  <a:spcPct val="0"/>
                </a:spcBef>
              </a:pPr>
              <a:t>19</a:t>
            </a:fld>
            <a:endParaRPr lang="fa-IR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372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7659764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3023907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81000"/>
            <a:ext cx="19240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56197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7387580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696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76400"/>
            <a:ext cx="37719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676400"/>
            <a:ext cx="37719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4614497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696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76400"/>
            <a:ext cx="37719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676400"/>
            <a:ext cx="37719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38700" y="4152900"/>
            <a:ext cx="37719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2017949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381000"/>
            <a:ext cx="7696200" cy="609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1535186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696200" cy="1143000"/>
          </a:xfrm>
        </p:spPr>
        <p:txBody>
          <a:bodyPr/>
          <a:lstStyle>
            <a:lvl1pPr>
              <a:defRPr u="none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76400"/>
            <a:ext cx="7696200" cy="4800600"/>
          </a:xfrm>
        </p:spPr>
        <p:txBody>
          <a:bodyPr/>
          <a:lstStyle/>
          <a:p>
            <a:pPr lvl="0"/>
            <a:endParaRPr lang="fa-IR" noProof="0"/>
          </a:p>
        </p:txBody>
      </p:sp>
    </p:spTree>
    <p:extLst>
      <p:ext uri="{BB962C8B-B14F-4D97-AF65-F5344CB8AC3E}">
        <p14:creationId xmlns:p14="http://schemas.microsoft.com/office/powerpoint/2010/main" val="31246472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696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7719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676400"/>
            <a:ext cx="37719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38700" y="4152900"/>
            <a:ext cx="37719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1433883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u="none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47815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140716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u="none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6764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996455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u="none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486101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u="none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8083937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9367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0943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10637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DRLC03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696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u="sng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B Mitra" pitchFamily="2" charset="-7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 eaLnBrk="1" hangingPunct="1">
              <a:defRPr/>
            </a:pPr>
            <a:r>
              <a:rPr lang="fa-IR"/>
              <a:t>دستورالعمل </a:t>
            </a:r>
            <a:r>
              <a:rPr lang="en-US"/>
              <a:t>For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315200" cy="762000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ar-SA" altLang="en-US" sz="2000" b="1"/>
              <a:t>از دستور العمل </a:t>
            </a:r>
            <a:r>
              <a:rPr lang="en-US" altLang="en-US" sz="2000" b="1"/>
              <a:t>for</a:t>
            </a:r>
            <a:r>
              <a:rPr lang="ar-SA" altLang="en-US" sz="2000" b="1"/>
              <a:t> براي تكرار دستورالعمل</a:t>
            </a:r>
            <a:r>
              <a:rPr lang="fa-IR" altLang="en-US" sz="2000" b="1"/>
              <a:t> </a:t>
            </a:r>
            <a:r>
              <a:rPr lang="ar-SA" altLang="en-US" sz="2000" b="1"/>
              <a:t>ها استفاده مي</a:t>
            </a:r>
            <a:r>
              <a:rPr lang="fa-IR" altLang="en-US" sz="2000" b="1"/>
              <a:t> </a:t>
            </a:r>
            <a:r>
              <a:rPr lang="ar-SA" altLang="en-US" sz="2000" b="1"/>
              <a:t>شود. شكل كلي دستور </a:t>
            </a:r>
            <a:r>
              <a:rPr lang="en-US" altLang="en-US" sz="2000" b="1"/>
              <a:t>for </a:t>
            </a:r>
            <a:r>
              <a:rPr lang="ar-SA" altLang="en-US" sz="2000" b="1"/>
              <a:t>  بصورت زير مي‌باشد</a:t>
            </a:r>
            <a:r>
              <a:rPr lang="en-US" altLang="en-US" sz="2000" b="1"/>
              <a:t>:</a:t>
            </a:r>
          </a:p>
        </p:txBody>
      </p:sp>
      <p:sp>
        <p:nvSpPr>
          <p:cNvPr id="129028" name="Rectangle 6"/>
          <p:cNvSpPr>
            <a:spLocks noChangeArrowheads="1"/>
          </p:cNvSpPr>
          <p:nvPr/>
        </p:nvSpPr>
        <p:spPr bwMode="auto">
          <a:xfrm>
            <a:off x="990600" y="2836863"/>
            <a:ext cx="6200775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ar-SA" altLang="en-US" b="1">
                <a:latin typeface="Times New Roman" panose="02020603050405020304" pitchFamily="18" charset="0"/>
              </a:rPr>
              <a:t>(عبارت </a:t>
            </a:r>
            <a:r>
              <a:rPr lang="en-US" altLang="en-US" b="1">
                <a:latin typeface="Times New Roman" panose="02020603050405020304" pitchFamily="18" charset="0"/>
              </a:rPr>
              <a:t>3</a:t>
            </a:r>
            <a:r>
              <a:rPr lang="fa-IR" altLang="en-US" b="1">
                <a:latin typeface="Times New Roman" panose="02020603050405020304" pitchFamily="18" charset="0"/>
              </a:rPr>
              <a:t>        </a:t>
            </a:r>
            <a:r>
              <a:rPr lang="en-US" altLang="en-US" b="1">
                <a:latin typeface="Times New Roman" panose="02020603050405020304" pitchFamily="18" charset="0"/>
              </a:rPr>
              <a:t>;</a:t>
            </a:r>
            <a:r>
              <a:rPr lang="ar-SA" altLang="en-US" b="1">
                <a:latin typeface="Times New Roman" panose="02020603050405020304" pitchFamily="18" charset="0"/>
              </a:rPr>
              <a:t> عبارت </a:t>
            </a:r>
            <a:r>
              <a:rPr lang="en-US" altLang="en-US" b="1">
                <a:latin typeface="Times New Roman" panose="02020603050405020304" pitchFamily="18" charset="0"/>
              </a:rPr>
              <a:t> ;      2</a:t>
            </a:r>
            <a:r>
              <a:rPr lang="ar-SA" altLang="en-US" b="1">
                <a:latin typeface="Times New Roman" panose="02020603050405020304" pitchFamily="18" charset="0"/>
              </a:rPr>
              <a:t> عبارت </a:t>
            </a:r>
            <a:r>
              <a:rPr lang="en-US" altLang="en-US" b="1">
                <a:latin typeface="Times New Roman" panose="02020603050405020304" pitchFamily="18" charset="0"/>
              </a:rPr>
              <a:t>1</a:t>
            </a:r>
            <a:r>
              <a:rPr lang="ar-SA" altLang="en-US" b="1">
                <a:latin typeface="Times New Roman" panose="02020603050405020304" pitchFamily="18" charset="0"/>
              </a:rPr>
              <a:t>) </a:t>
            </a:r>
            <a:r>
              <a:rPr lang="en-US" altLang="en-US" b="1">
                <a:latin typeface="Times New Roman" panose="02020603050405020304" pitchFamily="18" charset="0"/>
              </a:rPr>
              <a:t>for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  </a:t>
            </a:r>
            <a:r>
              <a:rPr lang="en-US" altLang="en-US" sz="2000" b="1">
                <a:latin typeface="Times New Roman" panose="02020603050405020304" pitchFamily="18" charset="0"/>
              </a:rPr>
              <a:t>1 </a:t>
            </a:r>
            <a:r>
              <a:rPr lang="ar-SA" altLang="en-US" sz="2000" b="1">
                <a:latin typeface="Times New Roman" panose="02020603050405020304" pitchFamily="18" charset="0"/>
              </a:rPr>
              <a:t>دستورالعمل</a:t>
            </a:r>
            <a:r>
              <a:rPr lang="en-US" altLang="en-US" sz="2000" b="1">
                <a:latin typeface="Times New Roman" panose="02020603050405020304" pitchFamily="18" charset="0"/>
              </a:rPr>
              <a:t> 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 2 </a:t>
            </a:r>
            <a:r>
              <a:rPr lang="ar-SA" altLang="en-US" sz="2000" b="1">
                <a:latin typeface="Times New Roman" panose="02020603050405020304" pitchFamily="18" charset="0"/>
              </a:rPr>
              <a:t>دستورالعمل</a:t>
            </a:r>
            <a:r>
              <a:rPr lang="en-US" altLang="en-US" sz="2000" b="1">
                <a:latin typeface="Times New Roman" panose="02020603050405020304" pitchFamily="18" charset="0"/>
              </a:rPr>
              <a:t> 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  n </a:t>
            </a:r>
            <a:r>
              <a:rPr lang="ar-SA" altLang="en-US" sz="2000" b="1">
                <a:latin typeface="Times New Roman" panose="02020603050405020304" pitchFamily="18" charset="0"/>
              </a:rPr>
              <a:t>دستورالعمل </a:t>
            </a:r>
            <a:r>
              <a:rPr lang="en-US" altLang="en-US" sz="2000" b="1">
                <a:latin typeface="Times New Roman" panose="02020603050405020304" pitchFamily="18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122610394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نحوه اجرای دستور </a:t>
            </a:r>
            <a:r>
              <a:rPr lang="en-US" dirty="0"/>
              <a:t>for</a:t>
            </a:r>
          </a:p>
        </p:txBody>
      </p:sp>
      <p:sp>
        <p:nvSpPr>
          <p:cNvPr id="137219" name="Content Placeholder 6"/>
          <p:cNvSpPr>
            <a:spLocks noGrp="1"/>
          </p:cNvSpPr>
          <p:nvPr>
            <p:ph idx="1"/>
          </p:nvPr>
        </p:nvSpPr>
        <p:spPr>
          <a:xfrm>
            <a:off x="838200" y="1524000"/>
            <a:ext cx="5181600" cy="4800600"/>
          </a:xfrm>
          <a:solidFill>
            <a:srgbClr val="FFFF99"/>
          </a:solidFill>
          <a:ln cap="flat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i;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r>
              <a:rPr lang="en-US" altLang="en-US"/>
              <a:t>for  (i=1;   i&lt;=3;    i++)</a:t>
            </a:r>
          </a:p>
          <a:p>
            <a:pPr marL="0" indent="0">
              <a:buFontTx/>
              <a:buNone/>
            </a:pPr>
            <a:r>
              <a:rPr lang="en-US" altLang="en-US"/>
              <a:t>     {</a:t>
            </a:r>
          </a:p>
          <a:p>
            <a:pPr marL="0" indent="0">
              <a:buFontTx/>
              <a:buNone/>
            </a:pPr>
            <a:r>
              <a:rPr lang="en-US" altLang="en-US"/>
              <a:t>     cout &lt;&lt; “hello \n”;</a:t>
            </a:r>
          </a:p>
          <a:p>
            <a:pPr marL="0" indent="0">
              <a:buFontTx/>
              <a:buNone/>
            </a:pPr>
            <a:r>
              <a:rPr lang="en-US" altLang="en-US"/>
              <a:t>    }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3046413" y="2354263"/>
            <a:ext cx="731837" cy="300037"/>
          </a:xfrm>
          <a:custGeom>
            <a:avLst/>
            <a:gdLst>
              <a:gd name="T0" fmla="*/ 657338 w 732845"/>
              <a:gd name="T1" fmla="*/ 279415 h 300311"/>
              <a:gd name="T2" fmla="*/ 538759 w 732845"/>
              <a:gd name="T3" fmla="*/ 115410 h 300311"/>
              <a:gd name="T4" fmla="*/ 360886 w 732845"/>
              <a:gd name="T5" fmla="*/ 2659 h 300311"/>
              <a:gd name="T6" fmla="*/ 34787 w 732845"/>
              <a:gd name="T7" fmla="*/ 228164 h 300311"/>
              <a:gd name="T8" fmla="*/ 24904 w 732845"/>
              <a:gd name="T9" fmla="*/ 228164 h 3003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845"/>
              <a:gd name="T16" fmla="*/ 0 h 300311"/>
              <a:gd name="T17" fmla="*/ 732845 w 732845"/>
              <a:gd name="T18" fmla="*/ 300311 h 3003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845" h="300311">
                <a:moveTo>
                  <a:pt x="732845" y="300311"/>
                </a:moveTo>
                <a:cubicBezTo>
                  <a:pt x="694285" y="236964"/>
                  <a:pt x="655726" y="173617"/>
                  <a:pt x="600642" y="124041"/>
                </a:cubicBezTo>
                <a:cubicBezTo>
                  <a:pt x="545558" y="74465"/>
                  <a:pt x="495982" y="-17342"/>
                  <a:pt x="402339" y="2856"/>
                </a:cubicBezTo>
                <a:cubicBezTo>
                  <a:pt x="308696" y="23054"/>
                  <a:pt x="101211" y="204832"/>
                  <a:pt x="38782" y="245227"/>
                </a:cubicBezTo>
                <a:cubicBezTo>
                  <a:pt x="-23647" y="285622"/>
                  <a:pt x="2059" y="265424"/>
                  <a:pt x="27765" y="245227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1573213" y="1897063"/>
            <a:ext cx="4243387" cy="3500437"/>
          </a:xfrm>
          <a:custGeom>
            <a:avLst/>
            <a:gdLst>
              <a:gd name="T0" fmla="*/ 1346030 w 4243747"/>
              <a:gd name="T1" fmla="*/ 823647 h 3500619"/>
              <a:gd name="T2" fmla="*/ 1455475 w 4243747"/>
              <a:gd name="T3" fmla="*/ 505501 h 3500619"/>
              <a:gd name="T4" fmla="*/ 2221507 w 4243747"/>
              <a:gd name="T5" fmla="*/ 11717 h 3500619"/>
              <a:gd name="T6" fmla="*/ 4125654 w 4243747"/>
              <a:gd name="T7" fmla="*/ 1043115 h 3500619"/>
              <a:gd name="T8" fmla="*/ 3698864 w 4243747"/>
              <a:gd name="T9" fmla="*/ 2436515 h 3500619"/>
              <a:gd name="T10" fmla="*/ 1882268 w 4243747"/>
              <a:gd name="T11" fmla="*/ 3347151 h 3500619"/>
              <a:gd name="T12" fmla="*/ 0 w 4243747"/>
              <a:gd name="T13" fmla="*/ 3467841 h 35006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43747"/>
              <a:gd name="T22" fmla="*/ 0 h 3500619"/>
              <a:gd name="T23" fmla="*/ 4243747 w 4243747"/>
              <a:gd name="T24" fmla="*/ 3500619 h 350061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43747" h="3500619">
                <a:moveTo>
                  <a:pt x="1355075" y="827044"/>
                </a:moveTo>
                <a:cubicBezTo>
                  <a:pt x="1336714" y="735237"/>
                  <a:pt x="1318353" y="643430"/>
                  <a:pt x="1465244" y="507555"/>
                </a:cubicBezTo>
                <a:cubicBezTo>
                  <a:pt x="1612135" y="371680"/>
                  <a:pt x="1788405" y="-78175"/>
                  <a:pt x="2236424" y="11796"/>
                </a:cubicBezTo>
                <a:cubicBezTo>
                  <a:pt x="2684443" y="101767"/>
                  <a:pt x="3905480" y="641593"/>
                  <a:pt x="4153359" y="1047381"/>
                </a:cubicBezTo>
                <a:cubicBezTo>
                  <a:pt x="4401239" y="1453169"/>
                  <a:pt x="4100111" y="2060934"/>
                  <a:pt x="3723701" y="2446524"/>
                </a:cubicBezTo>
                <a:cubicBezTo>
                  <a:pt x="3347291" y="2832115"/>
                  <a:pt x="2515518" y="3188327"/>
                  <a:pt x="1894901" y="3360924"/>
                </a:cubicBezTo>
                <a:cubicBezTo>
                  <a:pt x="1274284" y="3533521"/>
                  <a:pt x="637142" y="3507815"/>
                  <a:pt x="0" y="3482109"/>
                </a:cubicBezTo>
              </a:path>
            </a:pathLst>
          </a:custGeom>
          <a:noFill/>
          <a:ln w="76200" cmpd="thickThin" algn="ctr">
            <a:solidFill>
              <a:srgbClr val="FF0000"/>
            </a:solidFill>
            <a:prstDash val="sys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37222" name="TextBox 23"/>
          <p:cNvSpPr txBox="1">
            <a:spLocks noChangeArrowheads="1"/>
          </p:cNvSpPr>
          <p:nvPr/>
        </p:nvSpPr>
        <p:spPr bwMode="auto">
          <a:xfrm>
            <a:off x="6126163" y="2052638"/>
            <a:ext cx="51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 =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688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1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7167563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2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8215313" y="2058988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4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7691438" y="2066925"/>
            <a:ext cx="523875" cy="422275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3</a:t>
            </a:r>
          </a:p>
        </p:txBody>
      </p:sp>
      <p:sp>
        <p:nvSpPr>
          <p:cNvPr id="137227" name="Rounded Rectangle 28"/>
          <p:cNvSpPr>
            <a:spLocks noChangeArrowheads="1"/>
          </p:cNvSpPr>
          <p:nvPr/>
        </p:nvSpPr>
        <p:spPr bwMode="auto">
          <a:xfrm>
            <a:off x="6315075" y="3238500"/>
            <a:ext cx="2424113" cy="2628900"/>
          </a:xfrm>
          <a:prstGeom prst="roundRect">
            <a:avLst>
              <a:gd name="adj" fmla="val 4394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7228" name="TextBox 29"/>
          <p:cNvSpPr txBox="1">
            <a:spLocks noChangeArrowheads="1"/>
          </p:cNvSpPr>
          <p:nvPr/>
        </p:nvSpPr>
        <p:spPr bwMode="auto">
          <a:xfrm>
            <a:off x="6367463" y="3416300"/>
            <a:ext cx="855662" cy="460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137229" name="TextBox 30"/>
          <p:cNvSpPr txBox="1">
            <a:spLocks noChangeArrowheads="1"/>
          </p:cNvSpPr>
          <p:nvPr/>
        </p:nvSpPr>
        <p:spPr bwMode="auto">
          <a:xfrm>
            <a:off x="6367463" y="3876675"/>
            <a:ext cx="855662" cy="461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137230" name="TextBox 31"/>
          <p:cNvSpPr txBox="1">
            <a:spLocks noChangeArrowheads="1"/>
          </p:cNvSpPr>
          <p:nvPr/>
        </p:nvSpPr>
        <p:spPr bwMode="auto">
          <a:xfrm>
            <a:off x="6367463" y="4367213"/>
            <a:ext cx="855662" cy="460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36" name="Multiply 35"/>
          <p:cNvSpPr/>
          <p:nvPr/>
        </p:nvSpPr>
        <p:spPr bwMode="auto">
          <a:xfrm>
            <a:off x="6643688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Multiply 36"/>
          <p:cNvSpPr/>
          <p:nvPr/>
        </p:nvSpPr>
        <p:spPr bwMode="auto">
          <a:xfrm>
            <a:off x="7167563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Multiply 37"/>
          <p:cNvSpPr/>
          <p:nvPr/>
        </p:nvSpPr>
        <p:spPr bwMode="auto">
          <a:xfrm>
            <a:off x="7691438" y="1949450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37234" name="Straight Connector 22"/>
          <p:cNvCxnSpPr>
            <a:cxnSpLocks noChangeShapeType="1"/>
          </p:cNvCxnSpPr>
          <p:nvPr/>
        </p:nvCxnSpPr>
        <p:spPr bwMode="auto">
          <a:xfrm>
            <a:off x="3657600" y="3008313"/>
            <a:ext cx="6096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68949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3824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533400"/>
          </a:xfrm>
        </p:spPr>
        <p:txBody>
          <a:bodyPr/>
          <a:lstStyle/>
          <a:p>
            <a:pPr algn="r" rtl="1"/>
            <a:r>
              <a:rPr lang="fa-IR" altLang="en-US"/>
              <a:t>لزومی ندارد که کنترل گر حلقه حتماً از 1 شروع شود.</a:t>
            </a:r>
            <a:endParaRPr lang="en-US" altLang="en-US"/>
          </a:p>
        </p:txBody>
      </p:sp>
      <p:sp>
        <p:nvSpPr>
          <p:cNvPr id="4" name="Rectangle 3"/>
          <p:cNvSpPr/>
          <p:nvPr/>
        </p:nvSpPr>
        <p:spPr>
          <a:xfrm>
            <a:off x="2209800" y="3124200"/>
            <a:ext cx="4572000" cy="23082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for  (</a:t>
            </a:r>
            <a:r>
              <a:rPr lang="en-US" dirty="0" err="1"/>
              <a:t>i</a:t>
            </a:r>
            <a:r>
              <a:rPr lang="en-US" dirty="0"/>
              <a:t>=</a:t>
            </a:r>
            <a:r>
              <a:rPr lang="fa-IR" b="1" dirty="0">
                <a:solidFill>
                  <a:srgbClr val="FF0000"/>
                </a:solidFill>
              </a:rPr>
              <a:t>5</a:t>
            </a:r>
            <a:r>
              <a:rPr lang="en-US" dirty="0"/>
              <a:t>;   </a:t>
            </a:r>
            <a:r>
              <a:rPr lang="en-US" dirty="0" err="1"/>
              <a:t>i</a:t>
            </a:r>
            <a:r>
              <a:rPr lang="en-US" dirty="0"/>
              <a:t>&lt;=</a:t>
            </a:r>
            <a:r>
              <a:rPr lang="fa-IR" dirty="0"/>
              <a:t>7</a:t>
            </a:r>
            <a:r>
              <a:rPr lang="en-US" dirty="0"/>
              <a:t>;   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eaLnBrk="1" hangingPunct="1">
              <a:defRPr/>
            </a:pPr>
            <a:r>
              <a:rPr lang="en-US" dirty="0"/>
              <a:t>     {</a:t>
            </a:r>
          </a:p>
          <a:p>
            <a:pPr eaLnBrk="1" hangingPunct="1">
              <a:defRPr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 &lt;&lt; “hello \n”;</a:t>
            </a:r>
          </a:p>
          <a:p>
            <a:pPr eaLnBrk="1" hangingPunct="1">
              <a:defRPr/>
            </a:pPr>
            <a:r>
              <a:rPr lang="en-US" dirty="0"/>
              <a:t>    } </a:t>
            </a:r>
          </a:p>
        </p:txBody>
      </p:sp>
    </p:spTree>
    <p:extLst>
      <p:ext uri="{BB962C8B-B14F-4D97-AF65-F5344CB8AC3E}">
        <p14:creationId xmlns:p14="http://schemas.microsoft.com/office/powerpoint/2010/main" val="222808952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39267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533400"/>
          </a:xfrm>
        </p:spPr>
        <p:txBody>
          <a:bodyPr/>
          <a:lstStyle/>
          <a:p>
            <a:pPr algn="r" rtl="1"/>
            <a:r>
              <a:rPr lang="fa-IR" altLang="en-US"/>
              <a:t>مقدار دهی اولیه کنترل گر حلقه می تواند خارج از دستور </a:t>
            </a:r>
            <a:r>
              <a:rPr lang="en-US" altLang="en-US"/>
              <a:t>for</a:t>
            </a:r>
            <a:r>
              <a:rPr lang="fa-IR" altLang="en-US"/>
              <a:t> باشد.</a:t>
            </a:r>
            <a:endParaRPr lang="en-US" altLang="en-US"/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2514600" y="3200400"/>
            <a:ext cx="4572000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int i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=1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  i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   i&lt;=3;    i++)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  <p:sp>
        <p:nvSpPr>
          <p:cNvPr id="139269" name="Rectangle 4"/>
          <p:cNvSpPr>
            <a:spLocks noChangeArrowheads="1"/>
          </p:cNvSpPr>
          <p:nvPr/>
        </p:nvSpPr>
        <p:spPr bwMode="auto">
          <a:xfrm>
            <a:off x="3276600" y="4038600"/>
            <a:ext cx="342900" cy="3048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2780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0291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533400"/>
          </a:xfrm>
        </p:spPr>
        <p:txBody>
          <a:bodyPr/>
          <a:lstStyle/>
          <a:p>
            <a:pPr algn="r" rtl="1"/>
            <a:r>
              <a:rPr lang="fa-IR" altLang="en-US"/>
              <a:t>مقدار دهی اولیه کنترل گر حلقه می تواند خارج از دستور </a:t>
            </a:r>
            <a:r>
              <a:rPr lang="en-US" altLang="en-US"/>
              <a:t>for</a:t>
            </a:r>
            <a:r>
              <a:rPr lang="fa-IR" altLang="en-US"/>
              <a:t> باشد. در این صورت می توان جمله اول موجود در عبارت </a:t>
            </a:r>
            <a:r>
              <a:rPr lang="en-US" altLang="en-US"/>
              <a:t>for</a:t>
            </a:r>
            <a:r>
              <a:rPr lang="fa-IR" altLang="en-US"/>
              <a:t> را خالی گذاشت.</a:t>
            </a:r>
            <a:endParaRPr lang="en-US" altLang="en-US"/>
          </a:p>
        </p:txBody>
      </p:sp>
      <p:sp>
        <p:nvSpPr>
          <p:cNvPr id="140292" name="Rectangle 3"/>
          <p:cNvSpPr>
            <a:spLocks noChangeArrowheads="1"/>
          </p:cNvSpPr>
          <p:nvPr/>
        </p:nvSpPr>
        <p:spPr bwMode="auto">
          <a:xfrm>
            <a:off x="838200" y="3429000"/>
            <a:ext cx="3048000" cy="2308225"/>
          </a:xfrm>
          <a:prstGeom prst="rect">
            <a:avLst/>
          </a:prstGeom>
          <a:solidFill>
            <a:schemeClr val="bg1"/>
          </a:solidFill>
          <a:ln w="9525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int i=1;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  i;   i&lt;=3;    i++)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  <p:sp>
        <p:nvSpPr>
          <p:cNvPr id="140293" name="TextBox 4"/>
          <p:cNvSpPr txBox="1">
            <a:spLocks noChangeArrowheads="1"/>
          </p:cNvSpPr>
          <p:nvPr/>
        </p:nvSpPr>
        <p:spPr bwMode="auto">
          <a:xfrm>
            <a:off x="4267200" y="4229100"/>
            <a:ext cx="76200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en-US" sz="4000" b="1">
                <a:solidFill>
                  <a:srgbClr val="008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</a:t>
            </a:r>
            <a:endParaRPr lang="en-US" altLang="en-US" sz="4000" b="1">
              <a:solidFill>
                <a:srgbClr val="008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0294" name="Rectangle 5"/>
          <p:cNvSpPr>
            <a:spLocks noChangeArrowheads="1"/>
          </p:cNvSpPr>
          <p:nvPr/>
        </p:nvSpPr>
        <p:spPr bwMode="auto">
          <a:xfrm>
            <a:off x="5410200" y="3448050"/>
            <a:ext cx="3048000" cy="2308225"/>
          </a:xfrm>
          <a:prstGeom prst="rect">
            <a:avLst/>
          </a:prstGeom>
          <a:solidFill>
            <a:schemeClr val="bg1"/>
          </a:solidFill>
          <a:ln w="9525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int i=1;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</a:t>
            </a:r>
            <a:r>
              <a:rPr lang="fa-IR" altLang="en-US" sz="2400" b="1">
                <a:solidFill>
                  <a:srgbClr val="FFC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   i&lt;=3;    i++)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  <p:sp>
        <p:nvSpPr>
          <p:cNvPr id="140295" name="Rectangle 6"/>
          <p:cNvSpPr>
            <a:spLocks noChangeArrowheads="1"/>
          </p:cNvSpPr>
          <p:nvPr/>
        </p:nvSpPr>
        <p:spPr bwMode="auto">
          <a:xfrm>
            <a:off x="6172200" y="4270375"/>
            <a:ext cx="304800" cy="30480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65428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1315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533400"/>
          </a:xfrm>
        </p:spPr>
        <p:txBody>
          <a:bodyPr/>
          <a:lstStyle/>
          <a:p>
            <a:pPr algn="r" rtl="1"/>
            <a:r>
              <a:rPr lang="fa-IR" altLang="en-US"/>
              <a:t>گام حرکت می تواند در بدنه دستور </a:t>
            </a:r>
            <a:r>
              <a:rPr lang="en-US" altLang="en-US"/>
              <a:t>for</a:t>
            </a:r>
            <a:r>
              <a:rPr lang="fa-IR" altLang="en-US"/>
              <a:t> تعریف شود.</a:t>
            </a:r>
            <a:endParaRPr lang="en-US" altLang="en-US"/>
          </a:p>
        </p:txBody>
      </p:sp>
      <p:sp>
        <p:nvSpPr>
          <p:cNvPr id="141316" name="Rectangle 3"/>
          <p:cNvSpPr>
            <a:spLocks noChangeArrowheads="1"/>
          </p:cNvSpPr>
          <p:nvPr/>
        </p:nvSpPr>
        <p:spPr bwMode="auto">
          <a:xfrm>
            <a:off x="2438400" y="3124200"/>
            <a:ext cx="4572000" cy="267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int i=1;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  i;   i&lt;=3;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i++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  <p:sp>
        <p:nvSpPr>
          <p:cNvPr id="141317" name="Rectangle 2"/>
          <p:cNvSpPr>
            <a:spLocks noChangeArrowheads="1"/>
          </p:cNvSpPr>
          <p:nvPr/>
        </p:nvSpPr>
        <p:spPr bwMode="auto">
          <a:xfrm>
            <a:off x="4495800" y="3962400"/>
            <a:ext cx="457200" cy="30480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54101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2339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533400"/>
          </a:xfrm>
        </p:spPr>
        <p:txBody>
          <a:bodyPr/>
          <a:lstStyle/>
          <a:p>
            <a:pPr algn="r" rtl="1"/>
            <a:r>
              <a:rPr lang="fa-IR" altLang="en-US"/>
              <a:t>معرفی کنترل گر حلقه می تواند در داخل دستور </a:t>
            </a:r>
            <a:r>
              <a:rPr lang="en-US" altLang="en-US"/>
              <a:t>for</a:t>
            </a:r>
            <a:r>
              <a:rPr lang="fa-IR" altLang="en-US"/>
              <a:t> باشد.</a:t>
            </a:r>
            <a:endParaRPr lang="en-US" altLang="en-US"/>
          </a:p>
        </p:txBody>
      </p:sp>
      <p:sp>
        <p:nvSpPr>
          <p:cNvPr id="142340" name="Rectangle 3"/>
          <p:cNvSpPr>
            <a:spLocks noChangeArrowheads="1"/>
          </p:cNvSpPr>
          <p:nvPr/>
        </p:nvSpPr>
        <p:spPr bwMode="auto">
          <a:xfrm>
            <a:off x="2209800" y="3124200"/>
            <a:ext cx="4572000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int i= 1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   i&lt;=3;    i++)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</p:spTree>
    <p:extLst>
      <p:ext uri="{BB962C8B-B14F-4D97-AF65-F5344CB8AC3E}">
        <p14:creationId xmlns:p14="http://schemas.microsoft.com/office/powerpoint/2010/main" val="258766070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81000"/>
            <a:ext cx="4681946" cy="5029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9800" y="381000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برنامه ای که اعداد زوج 1 تا 20 را چاپ کند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98339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8600"/>
            <a:ext cx="3352800" cy="41197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91200" y="3048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برنامه ای که اعداد فرد1 تا 20 را چاپ کند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3106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336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533400"/>
          </a:xfrm>
        </p:spPr>
        <p:txBody>
          <a:bodyPr/>
          <a:lstStyle/>
          <a:p>
            <a:pPr algn="r" rtl="1"/>
            <a:r>
              <a:rPr lang="fa-IR" altLang="en-US"/>
              <a:t>در دستور </a:t>
            </a:r>
            <a:r>
              <a:rPr lang="en-US" altLang="en-US"/>
              <a:t>for</a:t>
            </a:r>
            <a:r>
              <a:rPr lang="fa-IR" altLang="en-US"/>
              <a:t> اگر قسمت شرط خالی باشد، حلقه همیشه اجرا خواهد شد. به عبارتی هیچ شرطی برای توقف نداریم</a:t>
            </a:r>
            <a:endParaRPr lang="en-US" altLang="en-US"/>
          </a:p>
        </p:txBody>
      </p:sp>
      <p:sp>
        <p:nvSpPr>
          <p:cNvPr id="143364" name="Rectangle 3"/>
          <p:cNvSpPr>
            <a:spLocks noChangeArrowheads="1"/>
          </p:cNvSpPr>
          <p:nvPr/>
        </p:nvSpPr>
        <p:spPr bwMode="auto">
          <a:xfrm>
            <a:off x="866775" y="2714625"/>
            <a:ext cx="45720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(int i= 1;             ;    i++)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19150" y="4419600"/>
            <a:ext cx="7696200" cy="533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r" rtl="1">
              <a:defRPr/>
            </a:pPr>
            <a:r>
              <a:rPr lang="fa-IR" kern="0" dirty="0"/>
              <a:t>وقتی هیچ شرطی نداریم، دو قسمت دیگر دستور </a:t>
            </a:r>
            <a:r>
              <a:rPr lang="en-US" kern="0" dirty="0"/>
              <a:t>for</a:t>
            </a:r>
            <a:r>
              <a:rPr lang="fa-IR" kern="0" dirty="0"/>
              <a:t> نیز می توانند خالی باشند.</a:t>
            </a:r>
            <a:endParaRPr lang="en-US" kern="0" dirty="0"/>
          </a:p>
        </p:txBody>
      </p:sp>
      <p:sp>
        <p:nvSpPr>
          <p:cNvPr id="143366" name="Rectangle 5"/>
          <p:cNvSpPr>
            <a:spLocks noChangeArrowheads="1"/>
          </p:cNvSpPr>
          <p:nvPr/>
        </p:nvSpPr>
        <p:spPr bwMode="auto">
          <a:xfrm>
            <a:off x="866775" y="5076825"/>
            <a:ext cx="45720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       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             ;   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</p:spTree>
    <p:extLst>
      <p:ext uri="{BB962C8B-B14F-4D97-AF65-F5344CB8AC3E}">
        <p14:creationId xmlns:p14="http://schemas.microsoft.com/office/powerpoint/2010/main" val="347921810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4387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990600"/>
          </a:xfrm>
        </p:spPr>
        <p:txBody>
          <a:bodyPr/>
          <a:lstStyle/>
          <a:p>
            <a:pPr algn="r" rtl="1"/>
            <a:r>
              <a:rPr lang="fa-IR" altLang="en-US"/>
              <a:t>لزومی ندارد که گام حرکت بصورت افزایشی باشد بلکه می تواند بصورت کاهشی نیز باشد. </a:t>
            </a:r>
            <a:endParaRPr lang="en-US" altLang="en-US"/>
          </a:p>
        </p:txBody>
      </p:sp>
      <p:sp>
        <p:nvSpPr>
          <p:cNvPr id="144388" name="Rectangle 3"/>
          <p:cNvSpPr>
            <a:spLocks noChangeArrowheads="1"/>
          </p:cNvSpPr>
          <p:nvPr/>
        </p:nvSpPr>
        <p:spPr bwMode="auto">
          <a:xfrm>
            <a:off x="2209800" y="2895600"/>
            <a:ext cx="4572000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(int i= 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   i &gt;= 1;    i--)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990600" y="5105400"/>
            <a:ext cx="7696200" cy="990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r" rtl="1">
              <a:defRPr/>
            </a:pPr>
            <a:r>
              <a:rPr lang="fa-IR" kern="0" dirty="0"/>
              <a:t>تمرین: اعداد 100 تا 1 را به صورت نزولی چاپ نمایید. ( با گام حرکت افزایشی و کاهشی جداگانه بنویسید)</a:t>
            </a:r>
          </a:p>
        </p:txBody>
      </p:sp>
    </p:spTree>
    <p:extLst>
      <p:ext uri="{BB962C8B-B14F-4D97-AF65-F5344CB8AC3E}">
        <p14:creationId xmlns:p14="http://schemas.microsoft.com/office/powerpoint/2010/main" val="35735485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ساختار </a:t>
            </a:r>
            <a:r>
              <a:rPr lang="en-US" dirty="0"/>
              <a:t>for</a:t>
            </a:r>
          </a:p>
        </p:txBody>
      </p:sp>
      <p:sp>
        <p:nvSpPr>
          <p:cNvPr id="130051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2743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a-IR" altLang="en-US" sz="2000" b="1"/>
              <a:t>معرفی کنترل گر حلقه</a:t>
            </a:r>
            <a:r>
              <a:rPr lang="en-US" altLang="en-US" sz="2000" b="1"/>
              <a:t>;</a:t>
            </a:r>
            <a:endParaRPr lang="fa-IR" altLang="en-US" sz="2000" b="1"/>
          </a:p>
          <a:p>
            <a:pPr marL="0" indent="0">
              <a:buFontTx/>
              <a:buNone/>
            </a:pPr>
            <a:endParaRPr lang="en-US" altLang="en-US" sz="2000" b="1"/>
          </a:p>
          <a:p>
            <a:pPr marL="0" indent="0">
              <a:buFontTx/>
              <a:buNone/>
            </a:pPr>
            <a:r>
              <a:rPr lang="en-US" altLang="en-US" sz="2000" b="1"/>
              <a:t>for  (</a:t>
            </a:r>
            <a:r>
              <a:rPr lang="fa-IR" altLang="en-US" sz="2000" b="1"/>
              <a:t>مقداردهی اولیه کنترل گر حلقه</a:t>
            </a:r>
            <a:r>
              <a:rPr lang="en-US" altLang="en-US" sz="2000" b="1"/>
              <a:t>;   </a:t>
            </a:r>
            <a:r>
              <a:rPr lang="fa-IR" altLang="en-US" sz="2000" b="1"/>
              <a:t>شرط حلقه</a:t>
            </a:r>
            <a:r>
              <a:rPr lang="en-US" altLang="en-US" sz="2000" b="1"/>
              <a:t>;    </a:t>
            </a:r>
            <a:r>
              <a:rPr lang="fa-IR" altLang="en-US" sz="2000" b="1"/>
              <a:t>گام حرکت</a:t>
            </a:r>
            <a:r>
              <a:rPr lang="en-US" altLang="en-US" sz="2000" b="1"/>
              <a:t>  )</a:t>
            </a:r>
          </a:p>
          <a:p>
            <a:pPr marL="0" indent="0">
              <a:buFontTx/>
              <a:buNone/>
            </a:pPr>
            <a:r>
              <a:rPr lang="fa-IR" altLang="en-US" sz="3200" b="1"/>
              <a:t>}</a:t>
            </a:r>
          </a:p>
          <a:p>
            <a:pPr marL="0" indent="0">
              <a:buFontTx/>
              <a:buNone/>
            </a:pPr>
            <a:r>
              <a:rPr lang="fa-IR" altLang="en-US" sz="2000" b="1"/>
              <a:t>  مجموعه دستورات بدنه حلقه             </a:t>
            </a:r>
            <a:r>
              <a:rPr lang="en-US" altLang="en-US" sz="2000" b="1"/>
              <a:t>;</a:t>
            </a:r>
          </a:p>
          <a:p>
            <a:pPr marL="0" indent="0">
              <a:buFontTx/>
              <a:buNone/>
            </a:pPr>
            <a:r>
              <a:rPr lang="fa-IR" altLang="en-US" sz="3600" b="1"/>
              <a:t>{</a:t>
            </a:r>
            <a:endParaRPr lang="en-US" altLang="en-US" sz="3600" b="1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29200" y="4038600"/>
            <a:ext cx="3581400" cy="2362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int i;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(i=1;   i&lt;=3;    i++)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“hello 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  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{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609600" y="1371600"/>
            <a:ext cx="2971800" cy="8382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590925" y="1671638"/>
            <a:ext cx="3641725" cy="2657475"/>
          </a:xfrm>
          <a:custGeom>
            <a:avLst/>
            <a:gdLst>
              <a:gd name="T0" fmla="*/ 0 w 3640909"/>
              <a:gd name="T1" fmla="*/ 153568 h 2658326"/>
              <a:gd name="T2" fmla="*/ 571902 w 3640909"/>
              <a:gd name="T3" fmla="*/ 35409 h 2658326"/>
              <a:gd name="T4" fmla="*/ 1480212 w 3640909"/>
              <a:gd name="T5" fmla="*/ 3182 h 2658326"/>
              <a:gd name="T6" fmla="*/ 2366093 w 3640909"/>
              <a:gd name="T7" fmla="*/ 99858 h 2658326"/>
              <a:gd name="T8" fmla="*/ 3151045 w 3640909"/>
              <a:gd name="T9" fmla="*/ 325430 h 2658326"/>
              <a:gd name="T10" fmla="*/ 3565950 w 3640909"/>
              <a:gd name="T11" fmla="*/ 604715 h 2658326"/>
              <a:gd name="T12" fmla="*/ 3633233 w 3640909"/>
              <a:gd name="T13" fmla="*/ 1184766 h 2658326"/>
              <a:gd name="T14" fmla="*/ 2590365 w 3640909"/>
              <a:gd name="T15" fmla="*/ 1904456 h 2658326"/>
              <a:gd name="T16" fmla="*/ 2175459 w 3640909"/>
              <a:gd name="T17" fmla="*/ 2591918 h 2658326"/>
              <a:gd name="T18" fmla="*/ 2175459 w 3640909"/>
              <a:gd name="T19" fmla="*/ 2591918 h 26583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640909"/>
              <a:gd name="T31" fmla="*/ 0 h 2658326"/>
              <a:gd name="T32" fmla="*/ 3640909 w 3640909"/>
              <a:gd name="T33" fmla="*/ 2658326 h 265832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640909" h="2658326">
                <a:moveTo>
                  <a:pt x="0" y="157497"/>
                </a:moveTo>
                <a:cubicBezTo>
                  <a:pt x="159744" y="109757"/>
                  <a:pt x="319489" y="62017"/>
                  <a:pt x="561860" y="36311"/>
                </a:cubicBezTo>
                <a:cubicBezTo>
                  <a:pt x="804231" y="10605"/>
                  <a:pt x="1160443" y="-7756"/>
                  <a:pt x="1454226" y="3261"/>
                </a:cubicBezTo>
                <a:cubicBezTo>
                  <a:pt x="1748009" y="14278"/>
                  <a:pt x="2050973" y="47329"/>
                  <a:pt x="2324559" y="102413"/>
                </a:cubicBezTo>
                <a:cubicBezTo>
                  <a:pt x="2598145" y="157497"/>
                  <a:pt x="2899273" y="247468"/>
                  <a:pt x="3095740" y="333767"/>
                </a:cubicBezTo>
                <a:cubicBezTo>
                  <a:pt x="3292207" y="420066"/>
                  <a:pt x="3424410" y="473314"/>
                  <a:pt x="3503364" y="620205"/>
                </a:cubicBezTo>
                <a:cubicBezTo>
                  <a:pt x="3582318" y="767096"/>
                  <a:pt x="3729210" y="992943"/>
                  <a:pt x="3569465" y="1215116"/>
                </a:cubicBezTo>
                <a:cubicBezTo>
                  <a:pt x="3409720" y="1437290"/>
                  <a:pt x="2783595" y="1712711"/>
                  <a:pt x="2544896" y="1953246"/>
                </a:cubicBezTo>
                <a:cubicBezTo>
                  <a:pt x="2306197" y="2193781"/>
                  <a:pt x="2137272" y="2658326"/>
                  <a:pt x="2137272" y="2658326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541463" y="2287588"/>
            <a:ext cx="2895600" cy="592137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3095625" y="2886075"/>
            <a:ext cx="3046413" cy="1982788"/>
          </a:xfrm>
          <a:custGeom>
            <a:avLst/>
            <a:gdLst>
              <a:gd name="T0" fmla="*/ 0 w 3046104"/>
              <a:gd name="T1" fmla="*/ 0 h 1983036"/>
              <a:gd name="T2" fmla="*/ 388671 w 3046104"/>
              <a:gd name="T3" fmla="*/ 185470 h 1983036"/>
              <a:gd name="T4" fmla="*/ 1266027 w 3046104"/>
              <a:gd name="T5" fmla="*/ 240001 h 1983036"/>
              <a:gd name="T6" fmla="*/ 2287740 w 3046104"/>
              <a:gd name="T7" fmla="*/ 545426 h 1983036"/>
              <a:gd name="T8" fmla="*/ 3031775 w 3046104"/>
              <a:gd name="T9" fmla="*/ 1145410 h 1983036"/>
              <a:gd name="T10" fmla="*/ 2898528 w 3046104"/>
              <a:gd name="T11" fmla="*/ 1963536 h 19830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046104"/>
              <a:gd name="T19" fmla="*/ 0 h 1983036"/>
              <a:gd name="T20" fmla="*/ 3046104 w 3046104"/>
              <a:gd name="T21" fmla="*/ 1983036 h 19830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046104" h="1983036">
                <a:moveTo>
                  <a:pt x="0" y="0"/>
                </a:moveTo>
                <a:cubicBezTo>
                  <a:pt x="88135" y="73446"/>
                  <a:pt x="176270" y="146892"/>
                  <a:pt x="385590" y="187287"/>
                </a:cubicBezTo>
                <a:cubicBezTo>
                  <a:pt x="594910" y="227682"/>
                  <a:pt x="941942" y="181778"/>
                  <a:pt x="1255923" y="242371"/>
                </a:cubicBezTo>
                <a:cubicBezTo>
                  <a:pt x="1569904" y="302964"/>
                  <a:pt x="1977527" y="398444"/>
                  <a:pt x="2269474" y="550844"/>
                </a:cubicBezTo>
                <a:cubicBezTo>
                  <a:pt x="2561421" y="703244"/>
                  <a:pt x="2906617" y="918072"/>
                  <a:pt x="3007605" y="1156771"/>
                </a:cubicBezTo>
                <a:cubicBezTo>
                  <a:pt x="3108593" y="1395470"/>
                  <a:pt x="2991997" y="1689253"/>
                  <a:pt x="2875402" y="1983036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511675" y="2287588"/>
            <a:ext cx="1127125" cy="592137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299075" y="2852738"/>
            <a:ext cx="1544638" cy="2027237"/>
          </a:xfrm>
          <a:custGeom>
            <a:avLst/>
            <a:gdLst>
              <a:gd name="T0" fmla="*/ 0 w 1544850"/>
              <a:gd name="T1" fmla="*/ 0 h 2027103"/>
              <a:gd name="T2" fmla="*/ 751970 w 1544850"/>
              <a:gd name="T3" fmla="*/ 221522 h 2027103"/>
              <a:gd name="T4" fmla="*/ 1449445 w 1544850"/>
              <a:gd name="T5" fmla="*/ 742001 h 2027103"/>
              <a:gd name="T6" fmla="*/ 1482137 w 1544850"/>
              <a:gd name="T7" fmla="*/ 2037711 h 2027103"/>
              <a:gd name="T8" fmla="*/ 0 60000 65536"/>
              <a:gd name="T9" fmla="*/ 0 60000 65536"/>
              <a:gd name="T10" fmla="*/ 0 60000 65536"/>
              <a:gd name="T11" fmla="*/ 0 60000 65536"/>
              <a:gd name="T12" fmla="*/ 0 w 1544850"/>
              <a:gd name="T13" fmla="*/ 0 h 2027103"/>
              <a:gd name="T14" fmla="*/ 1544850 w 1544850"/>
              <a:gd name="T15" fmla="*/ 2027103 h 20271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4850" h="2027103">
                <a:moveTo>
                  <a:pt x="0" y="0"/>
                </a:moveTo>
                <a:cubicBezTo>
                  <a:pt x="257978" y="48657"/>
                  <a:pt x="515957" y="97315"/>
                  <a:pt x="760164" y="220337"/>
                </a:cubicBezTo>
                <a:cubicBezTo>
                  <a:pt x="1004371" y="343359"/>
                  <a:pt x="1342222" y="437002"/>
                  <a:pt x="1465244" y="738130"/>
                </a:cubicBezTo>
                <a:cubicBezTo>
                  <a:pt x="1588266" y="1039258"/>
                  <a:pt x="1543280" y="1533180"/>
                  <a:pt x="1498294" y="2027103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5716588" y="2295525"/>
            <a:ext cx="1103312" cy="59055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6742113" y="2720975"/>
            <a:ext cx="947737" cy="2136775"/>
          </a:xfrm>
          <a:custGeom>
            <a:avLst/>
            <a:gdLst>
              <a:gd name="T0" fmla="*/ 0 w 947450"/>
              <a:gd name="T1" fmla="*/ 0 h 2137273"/>
              <a:gd name="T2" fmla="*/ 598035 w 947450"/>
              <a:gd name="T3" fmla="*/ 389375 h 2137273"/>
              <a:gd name="T4" fmla="*/ 970393 w 947450"/>
              <a:gd name="T5" fmla="*/ 2098296 h 2137273"/>
              <a:gd name="T6" fmla="*/ 0 60000 65536"/>
              <a:gd name="T7" fmla="*/ 0 60000 65536"/>
              <a:gd name="T8" fmla="*/ 0 60000 65536"/>
              <a:gd name="T9" fmla="*/ 0 w 947450"/>
              <a:gd name="T10" fmla="*/ 0 h 2137273"/>
              <a:gd name="T11" fmla="*/ 947450 w 947450"/>
              <a:gd name="T12" fmla="*/ 2137273 h 21372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47450" h="2137273">
                <a:moveTo>
                  <a:pt x="0" y="0"/>
                </a:moveTo>
                <a:cubicBezTo>
                  <a:pt x="212993" y="20197"/>
                  <a:pt x="425986" y="40395"/>
                  <a:pt x="583894" y="396607"/>
                </a:cubicBezTo>
                <a:cubicBezTo>
                  <a:pt x="741802" y="752819"/>
                  <a:pt x="844626" y="1445046"/>
                  <a:pt x="947450" y="2137273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1676400" y="3789363"/>
            <a:ext cx="2760663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Freeform 16"/>
          <p:cNvSpPr>
            <a:spLocks/>
          </p:cNvSpPr>
          <p:nvPr/>
        </p:nvSpPr>
        <p:spPr bwMode="auto">
          <a:xfrm>
            <a:off x="3071813" y="3822700"/>
            <a:ext cx="2370137" cy="1982788"/>
          </a:xfrm>
          <a:custGeom>
            <a:avLst/>
            <a:gdLst>
              <a:gd name="T0" fmla="*/ 1413 w 2370040"/>
              <a:gd name="T1" fmla="*/ 0 h 1983036"/>
              <a:gd name="T2" fmla="*/ 89864 w 2370040"/>
              <a:gd name="T3" fmla="*/ 392720 h 1983036"/>
              <a:gd name="T4" fmla="*/ 576186 w 2370040"/>
              <a:gd name="T5" fmla="*/ 1047223 h 1983036"/>
              <a:gd name="T6" fmla="*/ 2377678 w 2370040"/>
              <a:gd name="T7" fmla="*/ 1963536 h 1983036"/>
              <a:gd name="T8" fmla="*/ 0 60000 65536"/>
              <a:gd name="T9" fmla="*/ 0 60000 65536"/>
              <a:gd name="T10" fmla="*/ 0 60000 65536"/>
              <a:gd name="T11" fmla="*/ 0 60000 65536"/>
              <a:gd name="T12" fmla="*/ 0 w 2370040"/>
              <a:gd name="T13" fmla="*/ 0 h 1983036"/>
              <a:gd name="T14" fmla="*/ 2370040 w 2370040"/>
              <a:gd name="T15" fmla="*/ 1983036 h 19830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70040" h="1983036">
                <a:moveTo>
                  <a:pt x="1413" y="0"/>
                </a:moveTo>
                <a:cubicBezTo>
                  <a:pt x="-2260" y="110168"/>
                  <a:pt x="-5932" y="220337"/>
                  <a:pt x="89548" y="396607"/>
                </a:cubicBezTo>
                <a:cubicBezTo>
                  <a:pt x="185028" y="572877"/>
                  <a:pt x="194208" y="793214"/>
                  <a:pt x="574290" y="1057619"/>
                </a:cubicBezTo>
                <a:cubicBezTo>
                  <a:pt x="954372" y="1322024"/>
                  <a:pt x="1662206" y="1652530"/>
                  <a:pt x="2370040" y="1983036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953187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0"/>
            <a:ext cx="7696200" cy="4800600"/>
          </a:xfrm>
        </p:spPr>
        <p:txBody>
          <a:bodyPr/>
          <a:lstStyle/>
          <a:p>
            <a:r>
              <a:rPr lang="fa-IR" b="1" dirty="0"/>
              <a:t>اعداد از 10 تا 1 را به صورت </a:t>
            </a:r>
            <a:r>
              <a:rPr lang="fa-IR" b="1" u="sng" dirty="0"/>
              <a:t>نزولی</a:t>
            </a:r>
            <a:r>
              <a:rPr lang="fa-IR" b="1" dirty="0"/>
              <a:t> چاپ کند.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8034869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28600"/>
            <a:ext cx="4152900" cy="520378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76800" y="304800"/>
            <a:ext cx="4051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/>
              <a:t>اعداد از 10 تا 1 را به صورت </a:t>
            </a:r>
            <a:r>
              <a:rPr lang="fa-IR" b="1" u="sng" dirty="0"/>
              <a:t>نزولی</a:t>
            </a:r>
            <a:r>
              <a:rPr lang="fa-IR" b="1" dirty="0"/>
              <a:t> چاپ کند.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733923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81000"/>
            <a:ext cx="7696200" cy="4800600"/>
          </a:xfrm>
        </p:spPr>
        <p:txBody>
          <a:bodyPr/>
          <a:lstStyle/>
          <a:p>
            <a:r>
              <a:rPr lang="fa-IR" dirty="0"/>
              <a:t>2 عدد از کاربر دریافت کند و مضارب 5 بین دو عدد را چاپ کند.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8120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304800"/>
            <a:ext cx="4497859" cy="5486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181600" y="304800"/>
            <a:ext cx="381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dirty="0"/>
              <a:t>2 عدد از کاربر دریافت کند و مضارب 5 بین دو عدد را چاپ کند.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67354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530070" cy="1143000"/>
          </a:xfrm>
        </p:spPr>
        <p:txBody>
          <a:bodyPr/>
          <a:lstStyle/>
          <a:p>
            <a:r>
              <a:rPr lang="fa-IR" dirty="0"/>
              <a:t>برنامه ای بنویسید که نمره 5 درس را دریافت کند و میانیگن آنها را حساب کند.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711270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60148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3124200"/>
            <a:ext cx="7077075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7595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برنامه ای بنویسید که ابتدا سوال کند معدل چند درس لازم است و سپس معدل را حساب کند.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94110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برنامه ای بنویسید که ابتدا سوال کند معدل چند درس لازم است و سپس معدل را حساب کند.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600200"/>
            <a:ext cx="6867525" cy="502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8713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981200"/>
            <a:ext cx="593407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95203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6435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1447800"/>
          </a:xfrm>
        </p:spPr>
        <p:txBody>
          <a:bodyPr/>
          <a:lstStyle/>
          <a:p>
            <a:pPr algn="r" rtl="1"/>
            <a:r>
              <a:rPr lang="fa-IR" altLang="en-US"/>
              <a:t>گام حرکت می تواند افزایش یا کاهش بیش از 1 واحد را  داشته باشد. </a:t>
            </a:r>
          </a:p>
          <a:p>
            <a:pPr algn="r" rtl="1"/>
            <a:r>
              <a:rPr lang="fa-IR" altLang="en-US"/>
              <a:t>مثال: چاپ اعداد فرد بین 1 تا 100</a:t>
            </a:r>
            <a:endParaRPr lang="en-US" altLang="en-US"/>
          </a:p>
        </p:txBody>
      </p:sp>
      <p:sp>
        <p:nvSpPr>
          <p:cNvPr id="146436" name="Rectangle 3"/>
          <p:cNvSpPr>
            <a:spLocks noChangeArrowheads="1"/>
          </p:cNvSpPr>
          <p:nvPr/>
        </p:nvSpPr>
        <p:spPr bwMode="auto">
          <a:xfrm>
            <a:off x="2133600" y="3505200"/>
            <a:ext cx="45720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(int i= </a:t>
            </a:r>
            <a:r>
              <a:rPr lang="fa-IR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;   i &lt;= 100;    k=k+2)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k &lt;&lt; “\n”;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</p:spTree>
    <p:extLst>
      <p:ext uri="{BB962C8B-B14F-4D97-AF65-F5344CB8AC3E}">
        <p14:creationId xmlns:p14="http://schemas.microsoft.com/office/powerpoint/2010/main" val="393360993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مثال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rgbClr val="009999"/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void main()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{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cout</a:t>
            </a:r>
            <a:r>
              <a:rPr lang="en-US" dirty="0"/>
              <a:t> &lt;&lt; “hello \n”;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cout</a:t>
            </a:r>
            <a:r>
              <a:rPr lang="en-US" dirty="0"/>
              <a:t> &lt;&lt; “hello \n”;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cout</a:t>
            </a:r>
            <a:r>
              <a:rPr lang="en-US" dirty="0"/>
              <a:t> &lt;&lt; “hello \n”;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+mj-lt"/>
              </a:rPr>
              <a:t>}</a:t>
            </a:r>
            <a:endParaRPr lang="fa-IR" dirty="0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rgbClr val="009999"/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void main()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{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for  (</a:t>
            </a:r>
            <a:r>
              <a:rPr lang="en-US" dirty="0" err="1"/>
              <a:t>i</a:t>
            </a:r>
            <a:r>
              <a:rPr lang="en-US" dirty="0"/>
              <a:t>=1;   </a:t>
            </a:r>
            <a:r>
              <a:rPr lang="en-US" dirty="0" err="1"/>
              <a:t>i</a:t>
            </a:r>
            <a:r>
              <a:rPr lang="en-US" dirty="0"/>
              <a:t>&lt;=3;   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{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 &lt;&lt; “hello \n”;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}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}</a:t>
            </a:r>
            <a:endParaRPr lang="fa-IR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5296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نکته</a:t>
            </a:r>
            <a:endParaRPr lang="en-US" dirty="0"/>
          </a:p>
        </p:txBody>
      </p:sp>
      <p:sp>
        <p:nvSpPr>
          <p:cNvPr id="147459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696200" cy="1447800"/>
          </a:xfrm>
        </p:spPr>
        <p:txBody>
          <a:bodyPr/>
          <a:lstStyle/>
          <a:p>
            <a:pPr algn="r" rtl="1"/>
            <a:r>
              <a:rPr lang="fa-IR" altLang="en-US"/>
              <a:t>کنترل گر حلقه می تواند اعشاری یا کاراکتری باشد، لزومی ندارد که حتما عدد صحیح در نظر بگیریم.</a:t>
            </a:r>
            <a:endParaRPr lang="en-US" altLang="en-US"/>
          </a:p>
        </p:txBody>
      </p:sp>
      <p:sp>
        <p:nvSpPr>
          <p:cNvPr id="147460" name="Rectangle 3"/>
          <p:cNvSpPr>
            <a:spLocks noChangeArrowheads="1"/>
          </p:cNvSpPr>
          <p:nvPr/>
        </p:nvSpPr>
        <p:spPr bwMode="auto">
          <a:xfrm>
            <a:off x="1600200" y="3517900"/>
            <a:ext cx="58674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for  (char ch= ‘a’;   ch &lt;= ‘z’;    ch++)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 cout &lt;&lt; ch &lt;&lt; “\n”;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    } </a:t>
            </a:r>
          </a:p>
        </p:txBody>
      </p:sp>
    </p:spTree>
    <p:extLst>
      <p:ext uri="{BB962C8B-B14F-4D97-AF65-F5344CB8AC3E}">
        <p14:creationId xmlns:p14="http://schemas.microsoft.com/office/powerpoint/2010/main" val="2579168600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696200" cy="609600"/>
          </a:xfrm>
          <a:solidFill>
            <a:srgbClr val="333399"/>
          </a:solidFill>
        </p:spPr>
        <p:txBody>
          <a:bodyPr/>
          <a:lstStyle/>
          <a:p>
            <a:pPr rtl="1" eaLnBrk="1" hangingPunct="1"/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برنامه‌ زير عدد صحيح و مثبت </a:t>
            </a:r>
            <a:r>
              <a:rPr lang="en-US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n</a:t>
            </a:r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 را از ورودي گرفته فاكتوريل آن</a:t>
            </a:r>
            <a:r>
              <a:rPr lang="fa-IR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 </a:t>
            </a:r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را محاسبه ونمايش مي‌دهد.</a:t>
            </a:r>
            <a:endParaRPr lang="en-US" altLang="en-US" sz="1800">
              <a:solidFill>
                <a:schemeClr val="bg1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6962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#include           &lt;iostream.h&gt;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     main(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 n, i 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long fact = 1 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cout &lt;&lt; "Enter a positive integer number";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cin &gt;&gt; n;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for( i=1; i&lt;=n; ++i)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fact *= i;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 cout &lt;&lt; fact &lt;&lt; endl;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return 0 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24589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4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47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4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47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47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47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47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47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7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47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696200" cy="609600"/>
          </a:xfrm>
          <a:solidFill>
            <a:srgbClr val="333399"/>
          </a:solidFill>
        </p:spPr>
        <p:txBody>
          <a:bodyPr/>
          <a:lstStyle/>
          <a:p>
            <a:pPr rtl="1" eaLnBrk="1" hangingPunct="1"/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برنامه زير مجموع اعداد صحيح و متوالي بين 1 تا </a:t>
            </a:r>
            <a:r>
              <a:rPr lang="en-US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n</a:t>
            </a:r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  را محاسبه نموده و نمايش مي‌دهد.</a:t>
            </a:r>
            <a:endParaRPr lang="en-US" altLang="en-US" sz="1800">
              <a:solidFill>
                <a:schemeClr val="bg1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696200" cy="3124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SA" altLang="en-US" sz="1800" b="1">
                <a:solidFill>
                  <a:srgbClr val="000099"/>
                </a:solidFill>
              </a:rPr>
              <a:t>#</a:t>
            </a:r>
            <a:r>
              <a:rPr lang="en-US" altLang="en-US" sz="1800" b="1">
                <a:solidFill>
                  <a:srgbClr val="000099"/>
                </a:solidFill>
              </a:rPr>
              <a:t>include           &lt;iostream.h&gt;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     main( )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n, i=1 ;  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long s = 0 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cin &gt;&gt; n 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for(    ; i&lt;=n; i++)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 s += i;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cout &lt;&lt; s 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return  0 ; }</a:t>
            </a:r>
          </a:p>
        </p:txBody>
      </p:sp>
    </p:spTree>
    <p:extLst>
      <p:ext uri="{BB962C8B-B14F-4D97-AF65-F5344CB8AC3E}">
        <p14:creationId xmlns:p14="http://schemas.microsoft.com/office/powerpoint/2010/main" val="682087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696200" cy="609600"/>
          </a:xfrm>
          <a:solidFill>
            <a:srgbClr val="333399"/>
          </a:solidFill>
        </p:spPr>
        <p:txBody>
          <a:bodyPr/>
          <a:lstStyle/>
          <a:p>
            <a:pPr rtl="1" eaLnBrk="1" hangingPunct="1"/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برنامه زير ارقام </a:t>
            </a:r>
            <a:r>
              <a:rPr lang="en-US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0</a:t>
            </a:r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 تا </a:t>
            </a:r>
            <a:r>
              <a:rPr lang="en-US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9</a:t>
            </a:r>
            <a:r>
              <a:rPr lang="ar-SA" altLang="en-US" sz="1800">
                <a:solidFill>
                  <a:schemeClr val="bg1"/>
                </a:solidFill>
                <a:effectLst/>
                <a:cs typeface="B Nazanin" panose="00000400000000000000" pitchFamily="2" charset="-78"/>
              </a:rPr>
              <a:t> را نمايش مي‌دهد.</a:t>
            </a:r>
            <a:endParaRPr lang="en-US" altLang="en-US" sz="1800">
              <a:solidFill>
                <a:schemeClr val="bg1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19200"/>
            <a:ext cx="76962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SA" altLang="en-US" sz="1800" b="1">
                <a:solidFill>
                  <a:srgbClr val="000099"/>
                </a:solidFill>
              </a:rPr>
              <a:t>#</a:t>
            </a:r>
            <a:r>
              <a:rPr lang="en-US" altLang="en-US" sz="1800" b="1">
                <a:solidFill>
                  <a:srgbClr val="000099"/>
                </a:solidFill>
              </a:rPr>
              <a:t>include    &lt;iostream.h&gt;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main( )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 j=0 ;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for( ; j &lt;= 9 ; )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 cout &lt;&lt; j++ &lt;&lt; endl; 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return 0 ; </a:t>
            </a:r>
          </a:p>
          <a:p>
            <a:pPr eaLnBrk="1" hangingPunct="1"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}</a:t>
            </a:r>
          </a:p>
        </p:txBody>
      </p:sp>
      <p:sp>
        <p:nvSpPr>
          <p:cNvPr id="150532" name="AutoShape 5" descr="Denim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066800" y="6248400"/>
            <a:ext cx="381000" cy="228600"/>
          </a:xfrm>
          <a:prstGeom prst="rightArrow">
            <a:avLst>
              <a:gd name="adj1" fmla="val 59370"/>
              <a:gd name="adj2" fmla="val 85069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0533" name="AutoShape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457200" y="6248400"/>
            <a:ext cx="381000" cy="228600"/>
          </a:xfrm>
          <a:prstGeom prst="rightArrow">
            <a:avLst>
              <a:gd name="adj1" fmla="val 59370"/>
              <a:gd name="adj2" fmla="val 8506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50534" name="Picture 7" descr="g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8557346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6962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ar-SA" altLang="en-US" sz="1800" b="1">
                <a:solidFill>
                  <a:srgbClr val="000099"/>
                </a:solidFill>
              </a:rPr>
              <a:t>#</a:t>
            </a:r>
            <a:r>
              <a:rPr lang="en-US" altLang="en-US" sz="1800" b="1">
                <a:solidFill>
                  <a:srgbClr val="000099"/>
                </a:solidFill>
              </a:rPr>
              <a:t>include    &lt;iostream.h&gt;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main( 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int  i,j,k,n;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for(i=1; i&lt;=3; ++i)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for(j=1; j&lt;=3; ++j)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	for(k=1; k&lt;=3; ++k)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	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	n=i*100 + j*10+k;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	cout &lt;&lt; n &lt;&lt; ‘\n’ 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	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return 0 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solidFill>
                  <a:srgbClr val="000099"/>
                </a:solidFill>
              </a:rPr>
              <a:t>}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914400" y="381000"/>
            <a:ext cx="7696200" cy="609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 eaLnBrk="1" hangingPunct="1">
              <a:defRPr/>
            </a:pPr>
            <a:r>
              <a:rPr lang="ar-SA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برنامه زير كليه اعداد سه رقمي كه با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 </a:t>
            </a:r>
            <a:r>
              <a:rPr lang="ar-SA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ارقام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1</a:t>
            </a:r>
            <a:r>
              <a:rPr lang="ar-SA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 ،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2</a:t>
            </a:r>
            <a:r>
              <a:rPr lang="ar-SA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 ،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3</a:t>
            </a:r>
            <a:r>
              <a:rPr lang="ar-SA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B Nazanin" pitchFamily="2" charset="-78"/>
              </a:rPr>
              <a:t>  ايجاد مي‌شوند را نمايش مي‌دهد.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51556" name="AutoShape 6" descr="Denim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066800" y="6248400"/>
            <a:ext cx="381000" cy="228600"/>
          </a:xfrm>
          <a:prstGeom prst="rightArrow">
            <a:avLst>
              <a:gd name="adj1" fmla="val 59370"/>
              <a:gd name="adj2" fmla="val 85069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1557" name="AutoShape 7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457200" y="6248400"/>
            <a:ext cx="381000" cy="228600"/>
          </a:xfrm>
          <a:prstGeom prst="rightArrow">
            <a:avLst>
              <a:gd name="adj1" fmla="val 59370"/>
              <a:gd name="adj2" fmla="val 8506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51558" name="Picture 8" descr="g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497397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تمرین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defRPr/>
            </a:pPr>
            <a:r>
              <a:rPr lang="fa-IR" dirty="0"/>
              <a:t>برنامه ای که اعداد ذوج بین 1 تا 1000 را چاپ کند.</a:t>
            </a:r>
          </a:p>
          <a:p>
            <a:pPr algn="r" rtl="1">
              <a:defRPr/>
            </a:pPr>
            <a:r>
              <a:rPr lang="fa-IR" dirty="0"/>
              <a:t>برنامه ای که 100 عدد را خوانده، مجموع را محاسبه و چاپ کند.</a:t>
            </a:r>
          </a:p>
          <a:p>
            <a:pPr algn="r" rtl="1">
              <a:defRPr/>
            </a:pPr>
            <a:r>
              <a:rPr lang="fa-IR" dirty="0"/>
              <a:t>برنامه ای که حاصلضرب اعداد 1 تا 50 را چاپ کند.</a:t>
            </a:r>
          </a:p>
          <a:p>
            <a:pPr algn="r" rtl="1">
              <a:defRPr/>
            </a:pPr>
            <a:r>
              <a:rPr lang="fa-IR" dirty="0"/>
              <a:t>برنامه ای که 50 کاراکتر از صفحه کلید خوانده و تعیین کند که کدام یک حرف کوچک است.</a:t>
            </a:r>
          </a:p>
          <a:p>
            <a:pPr algn="r" rtl="1">
              <a:defRPr/>
            </a:pPr>
            <a:r>
              <a:rPr lang="fa-IR" dirty="0"/>
              <a:t>برنامه ای که 100 عدد صحیح را خوانده </a:t>
            </a:r>
            <a:r>
              <a:rPr lang="en-US" dirty="0"/>
              <a:t>max</a:t>
            </a:r>
            <a:r>
              <a:rPr lang="fa-IR" dirty="0"/>
              <a:t> و </a:t>
            </a:r>
            <a:r>
              <a:rPr lang="en-US" dirty="0"/>
              <a:t>min</a:t>
            </a:r>
            <a:r>
              <a:rPr lang="fa-IR" dirty="0"/>
              <a:t> را چاپ کند.</a:t>
            </a:r>
          </a:p>
          <a:p>
            <a:pPr algn="r" rtl="1">
              <a:defRPr/>
            </a:pPr>
            <a:r>
              <a:rPr lang="fa-IR" dirty="0"/>
              <a:t>برنامه ای که کاراکتر هایی که کد آن ها بین 100 تا 200 هست، را چاپ نماید.</a:t>
            </a:r>
          </a:p>
          <a:p>
            <a:pPr marL="0" indent="0" algn="r" rtl="1">
              <a:buFontTx/>
              <a:buNone/>
              <a:defRPr/>
            </a:pPr>
            <a:endParaRPr lang="en-US" dirty="0"/>
          </a:p>
          <a:p>
            <a:pPr algn="r" rtl="1">
              <a:defRPr/>
            </a:pPr>
            <a:endParaRPr lang="en-US" dirty="0"/>
          </a:p>
          <a:p>
            <a:pPr algn="r" rtl="1">
              <a:defRPr/>
            </a:pPr>
            <a:endParaRPr lang="en-US" dirty="0"/>
          </a:p>
          <a:p>
            <a:pPr algn="r" rtl="1">
              <a:defRPr/>
            </a:pPr>
            <a:endParaRPr lang="fa-IR" dirty="0"/>
          </a:p>
          <a:p>
            <a:pPr algn="r" rt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5399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کاربرد دستور </a:t>
            </a:r>
            <a:r>
              <a:rPr lang="en-US" dirty="0"/>
              <a:t>break</a:t>
            </a:r>
            <a:r>
              <a:rPr lang="fa-IR" dirty="0"/>
              <a:t> در دستور </a:t>
            </a:r>
            <a:r>
              <a:rPr lang="en-US" dirty="0"/>
              <a:t>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defRPr/>
            </a:pPr>
            <a:r>
              <a:rPr lang="fa-IR" dirty="0"/>
              <a:t>اگر در بدنه </a:t>
            </a:r>
            <a:r>
              <a:rPr lang="en-US" dirty="0"/>
              <a:t>for</a:t>
            </a:r>
            <a:r>
              <a:rPr lang="fa-IR" dirty="0"/>
              <a:t> از جمله ی </a:t>
            </a:r>
            <a:r>
              <a:rPr lang="en-US" dirty="0"/>
              <a:t>break;</a:t>
            </a:r>
            <a:r>
              <a:rPr lang="fa-IR" dirty="0"/>
              <a:t> استفاده شود، ادامه ی اجرای حلقه متوقف شده و حلقه خاتمه می یابد.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, x;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=1;i&lt;=100;i++)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{</a:t>
            </a:r>
            <a:r>
              <a:rPr lang="en-US" dirty="0" err="1"/>
              <a:t>cin</a:t>
            </a:r>
            <a:r>
              <a:rPr lang="en-US" dirty="0"/>
              <a:t>&gt;&gt;x;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if(x==50) break;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}</a:t>
            </a:r>
            <a:endParaRPr lang="fa-IR" sz="2400" dirty="0"/>
          </a:p>
          <a:p>
            <a:pPr algn="r" rtl="1">
              <a:defRPr/>
            </a:pPr>
            <a:r>
              <a:rPr lang="fa-IR" sz="2400" dirty="0"/>
              <a:t>قطعه کد فوق حداکثر 100 عدد صحیح از ورودی می گیرد، ولی اگر در بین اعداد ورودی عدد 50 وارد شود بدون بررسی شرط حلقه از ادامه اجرای دستورات </a:t>
            </a:r>
            <a:r>
              <a:rPr lang="en-US" sz="2400" dirty="0"/>
              <a:t>for</a:t>
            </a:r>
            <a:r>
              <a:rPr lang="fa-IR" sz="2400" dirty="0"/>
              <a:t> اجتناب کرده و از حلقه خارج می شود.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1526217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مثال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defRPr/>
            </a:pPr>
            <a:r>
              <a:rPr lang="fa-IR" dirty="0"/>
              <a:t>قطعه کدی که تعدادی کاراکتر از صفحه کلید خوانده، بعد از فشردن دکمه ی </a:t>
            </a:r>
            <a:r>
              <a:rPr lang="en-US" dirty="0"/>
              <a:t>E</a:t>
            </a:r>
            <a:r>
              <a:rPr lang="fa-IR" dirty="0"/>
              <a:t> تعداد آن ها را مشخص کند: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char </a:t>
            </a:r>
            <a:r>
              <a:rPr lang="en-US" dirty="0" err="1"/>
              <a:t>ch</a:t>
            </a:r>
            <a:r>
              <a:rPr lang="en-US" dirty="0"/>
              <a:t>;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=0;     ;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{</a:t>
            </a:r>
            <a:r>
              <a:rPr lang="en-US" dirty="0" err="1"/>
              <a:t>cin</a:t>
            </a:r>
            <a:r>
              <a:rPr lang="en-US" dirty="0"/>
              <a:t>&gt;&gt;</a:t>
            </a:r>
            <a:r>
              <a:rPr lang="en-US" dirty="0" err="1"/>
              <a:t>ch</a:t>
            </a:r>
            <a:r>
              <a:rPr lang="en-US" dirty="0"/>
              <a:t>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if (</a:t>
            </a:r>
            <a:r>
              <a:rPr lang="en-US" dirty="0" err="1"/>
              <a:t>ch</a:t>
            </a:r>
            <a:r>
              <a:rPr lang="en-US" dirty="0"/>
              <a:t>==‘E’) break;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}</a:t>
            </a:r>
          </a:p>
          <a:p>
            <a:pPr marL="0" indent="0">
              <a:buFontTx/>
              <a:buNone/>
              <a:defRPr/>
            </a:pPr>
            <a:r>
              <a:rPr lang="en-US" dirty="0" err="1"/>
              <a:t>cout</a:t>
            </a:r>
            <a:r>
              <a:rPr lang="en-US" dirty="0"/>
              <a:t>&lt;&lt;</a:t>
            </a:r>
            <a:r>
              <a:rPr lang="en-US" dirty="0" err="1"/>
              <a:t>i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0584553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حلقه </a:t>
            </a:r>
            <a:r>
              <a:rPr lang="en-US" dirty="0"/>
              <a:t>for</a:t>
            </a:r>
            <a:r>
              <a:rPr lang="fa-IR" dirty="0"/>
              <a:t> تودرتو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7613" y="1233488"/>
            <a:ext cx="7696200" cy="5029200"/>
          </a:xfrm>
        </p:spPr>
        <p:txBody>
          <a:bodyPr/>
          <a:lstStyle/>
          <a:p>
            <a:pPr algn="r" rtl="1">
              <a:defRPr/>
            </a:pPr>
            <a:r>
              <a:rPr lang="fa-IR" sz="2400" dirty="0"/>
              <a:t>می توان داخل بدنه ی دستور </a:t>
            </a:r>
            <a:r>
              <a:rPr lang="en-US" sz="2400" dirty="0"/>
              <a:t>for</a:t>
            </a:r>
            <a:r>
              <a:rPr lang="fa-IR" sz="2400" dirty="0"/>
              <a:t> هر دستور دلخواه دیگری نوشت. به عنوان مثال می توان از یک دستور </a:t>
            </a:r>
            <a:r>
              <a:rPr lang="en-US" sz="2400" dirty="0"/>
              <a:t>for</a:t>
            </a:r>
            <a:r>
              <a:rPr lang="fa-IR" sz="2400" dirty="0"/>
              <a:t> در بدنه دستور  </a:t>
            </a:r>
            <a:r>
              <a:rPr lang="en-US" sz="2400" dirty="0"/>
              <a:t>for</a:t>
            </a:r>
            <a:r>
              <a:rPr lang="fa-IR" sz="2400" dirty="0"/>
              <a:t> </a:t>
            </a:r>
            <a:r>
              <a:rPr lang="en-US" sz="2400" dirty="0"/>
              <a:t> </a:t>
            </a:r>
            <a:r>
              <a:rPr lang="fa-IR" sz="2400" dirty="0"/>
              <a:t>استفاده کرد.</a:t>
            </a:r>
          </a:p>
          <a:p>
            <a:pPr algn="r" rtl="1">
              <a:defRPr/>
            </a:pPr>
            <a:r>
              <a:rPr lang="fa-IR" sz="2400" dirty="0"/>
              <a:t>قطعه کد زیر عبارت </a:t>
            </a:r>
            <a:r>
              <a:rPr lang="en-US" sz="2400" dirty="0"/>
              <a:t>Hello </a:t>
            </a:r>
            <a:r>
              <a:rPr lang="fa-IR" sz="2400" dirty="0"/>
              <a:t> را 15 بار اجرا می کند:</a:t>
            </a:r>
          </a:p>
          <a:p>
            <a:pPr algn="r" rtl="1">
              <a:defRPr/>
            </a:pPr>
            <a:endParaRPr lang="fa-IR" sz="2400" dirty="0"/>
          </a:p>
          <a:p>
            <a:pPr algn="r" rtl="1">
              <a:defRPr/>
            </a:pPr>
            <a:endParaRPr lang="fa-IR" sz="2400" dirty="0"/>
          </a:p>
          <a:p>
            <a:pPr marL="0" indent="0">
              <a:buFontTx/>
              <a:buNone/>
              <a:defRPr/>
            </a:pPr>
            <a:r>
              <a:rPr lang="en-US" dirty="0"/>
              <a:t>for(</a:t>
            </a:r>
            <a:r>
              <a:rPr lang="en-US" dirty="0" err="1"/>
              <a:t>int</a:t>
            </a:r>
            <a:r>
              <a:rPr lang="en-US" dirty="0"/>
              <a:t> i=1;   i&lt;=5;    i++)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  {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   for(</a:t>
            </a:r>
            <a:r>
              <a:rPr lang="en-US" dirty="0" err="1"/>
              <a:t>int</a:t>
            </a:r>
            <a:r>
              <a:rPr lang="en-US" dirty="0"/>
              <a:t> j=1;   j&lt;=3;   j++)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                       </a:t>
            </a:r>
            <a:r>
              <a:rPr lang="en-US" dirty="0" err="1"/>
              <a:t>cout</a:t>
            </a:r>
            <a:r>
              <a:rPr lang="en-US" dirty="0"/>
              <a:t>&lt;&lt;“Hello \n”;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           }</a:t>
            </a:r>
            <a:endParaRPr lang="fa-IR" sz="2400" dirty="0"/>
          </a:p>
        </p:txBody>
      </p:sp>
      <p:sp>
        <p:nvSpPr>
          <p:cNvPr id="155652" name="Oval 3"/>
          <p:cNvSpPr>
            <a:spLocks noChangeArrowheads="1"/>
          </p:cNvSpPr>
          <p:nvPr/>
        </p:nvSpPr>
        <p:spPr bwMode="auto">
          <a:xfrm>
            <a:off x="2819400" y="3962400"/>
            <a:ext cx="5067300" cy="1905000"/>
          </a:xfrm>
          <a:prstGeom prst="ellipse">
            <a:avLst/>
          </a:prstGeom>
          <a:noFill/>
          <a:ln w="28575" algn="ctr">
            <a:solidFill>
              <a:srgbClr val="008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3" name="TextBox 6"/>
          <p:cNvSpPr txBox="1">
            <a:spLocks noChangeArrowheads="1"/>
          </p:cNvSpPr>
          <p:nvPr/>
        </p:nvSpPr>
        <p:spPr bwMode="auto">
          <a:xfrm>
            <a:off x="1857375" y="4686300"/>
            <a:ext cx="738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fa-IR" altLang="en-US" sz="2400" b="1">
                <a:solidFill>
                  <a:srgbClr val="008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 بار</a:t>
            </a:r>
            <a:endParaRPr lang="en-US" altLang="en-US" sz="2400" b="1">
              <a:solidFill>
                <a:srgbClr val="008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4" name="Rectangle 7"/>
          <p:cNvSpPr>
            <a:spLocks noChangeArrowheads="1"/>
          </p:cNvSpPr>
          <p:nvPr/>
        </p:nvSpPr>
        <p:spPr bwMode="auto">
          <a:xfrm>
            <a:off x="1192213" y="3213100"/>
            <a:ext cx="6694487" cy="3124200"/>
          </a:xfrm>
          <a:prstGeom prst="rect">
            <a:avLst/>
          </a:prstGeom>
          <a:noFill/>
          <a:ln w="28575" algn="ctr">
            <a:solidFill>
              <a:srgbClr val="E2509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5" name="TextBox 8"/>
          <p:cNvSpPr txBox="1">
            <a:spLocks noChangeArrowheads="1"/>
          </p:cNvSpPr>
          <p:nvPr/>
        </p:nvSpPr>
        <p:spPr bwMode="auto">
          <a:xfrm>
            <a:off x="301625" y="4554538"/>
            <a:ext cx="738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en-US" sz="2400" b="1">
                <a:solidFill>
                  <a:srgbClr val="E2509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 بار</a:t>
            </a:r>
            <a:endParaRPr lang="en-US" altLang="en-US" sz="2400" b="1">
              <a:solidFill>
                <a:srgbClr val="E25092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6" name="Right Arrow 9"/>
          <p:cNvSpPr>
            <a:spLocks noChangeArrowheads="1"/>
          </p:cNvSpPr>
          <p:nvPr/>
        </p:nvSpPr>
        <p:spPr bwMode="auto">
          <a:xfrm rot="10800000">
            <a:off x="1001713" y="4559300"/>
            <a:ext cx="3810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25092"/>
          </a:solidFill>
          <a:ln w="9525" algn="ctr">
            <a:solidFill>
              <a:srgbClr val="E2509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7" name="Right Arrow 10"/>
          <p:cNvSpPr>
            <a:spLocks noChangeArrowheads="1"/>
          </p:cNvSpPr>
          <p:nvPr/>
        </p:nvSpPr>
        <p:spPr bwMode="auto">
          <a:xfrm rot="10800000">
            <a:off x="2598738" y="4686300"/>
            <a:ext cx="3810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525" algn="ctr">
            <a:solidFill>
              <a:srgbClr val="E2509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8" name="Left Brace 11"/>
          <p:cNvSpPr>
            <a:spLocks/>
          </p:cNvSpPr>
          <p:nvPr/>
        </p:nvSpPr>
        <p:spPr bwMode="auto">
          <a:xfrm rot="10800000">
            <a:off x="7739063" y="2909888"/>
            <a:ext cx="533400" cy="3576637"/>
          </a:xfrm>
          <a:prstGeom prst="leftBrace">
            <a:avLst>
              <a:gd name="adj1" fmla="val 8320"/>
              <a:gd name="adj2" fmla="val 50000"/>
            </a:avLst>
          </a:prstGeom>
          <a:noFill/>
          <a:ln w="57150" algn="ctr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5659" name="TextBox 12"/>
          <p:cNvSpPr txBox="1">
            <a:spLocks noChangeArrowheads="1"/>
          </p:cNvSpPr>
          <p:nvPr/>
        </p:nvSpPr>
        <p:spPr bwMode="auto">
          <a:xfrm>
            <a:off x="8272463" y="4281488"/>
            <a:ext cx="558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fa-IR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</a:t>
            </a: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fa-IR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بار</a:t>
            </a:r>
            <a:endParaRPr lang="en-US" altLang="en-US" sz="2400" b="1">
              <a:solidFill>
                <a:srgbClr val="7030A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86979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مثال: چاپ جدول ضرب اعداد</a:t>
            </a:r>
            <a:endParaRPr lang="en-US" dirty="0"/>
          </a:p>
        </p:txBody>
      </p:sp>
      <p:sp>
        <p:nvSpPr>
          <p:cNvPr id="156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main()</a:t>
            </a:r>
          </a:p>
          <a:p>
            <a:pPr marL="0" indent="0">
              <a:buFontTx/>
              <a:buNone/>
            </a:pPr>
            <a:r>
              <a:rPr lang="en-US" altLang="en-US"/>
              <a:t>{int i,j;</a:t>
            </a:r>
          </a:p>
          <a:p>
            <a:pPr marL="0" indent="0">
              <a:buFontTx/>
              <a:buNone/>
            </a:pPr>
            <a:r>
              <a:rPr lang="en-US" altLang="en-US"/>
              <a:t>for(int i=1;   i&lt;=10;   i ++)</a:t>
            </a:r>
          </a:p>
          <a:p>
            <a:pPr marL="0" indent="0">
              <a:buFontTx/>
              <a:buNone/>
            </a:pPr>
            <a:r>
              <a:rPr lang="en-US" altLang="en-US"/>
              <a:t>                        for(int j=1;  j&lt;=10;  j++)</a:t>
            </a:r>
          </a:p>
          <a:p>
            <a:pPr marL="0" indent="0">
              <a:buFontTx/>
              <a:buNone/>
            </a:pPr>
            <a:r>
              <a:rPr lang="en-US" altLang="en-US"/>
              <a:t>                                     { cout&lt;&lt;i*j&lt;&lt;“    “;</a:t>
            </a:r>
          </a:p>
          <a:p>
            <a:pPr marL="0" indent="0">
              <a:buFontTx/>
              <a:buNone/>
            </a:pPr>
            <a:r>
              <a:rPr lang="en-US" altLang="en-US"/>
              <a:t>                                       if (j==10)   cout&lt;&lt;‘\n’;</a:t>
            </a:r>
          </a:p>
          <a:p>
            <a:pPr marL="0" indent="0">
              <a:buFontTx/>
              <a:buNone/>
            </a:pPr>
            <a:r>
              <a:rPr lang="en-US" altLang="en-US"/>
              <a:t>                                      }</a:t>
            </a:r>
          </a:p>
          <a:p>
            <a:pPr marL="0" indent="0">
              <a:buFontTx/>
              <a:buNone/>
            </a:pPr>
            <a:r>
              <a:rPr lang="en-US" altLang="en-US"/>
              <a:t>return 0;</a:t>
            </a:r>
          </a:p>
          <a:p>
            <a:pPr marL="0" indent="0">
              <a:buFontTx/>
              <a:buNone/>
            </a:pPr>
            <a:r>
              <a:rPr lang="en-US" altLang="en-US"/>
              <a:t>}</a:t>
            </a:r>
            <a:endParaRPr lang="fa-IR" altLang="en-US" sz="2400"/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2193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2400"/>
            <a:ext cx="5791200" cy="638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664520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مثال: برنامه ای که 20 عدد را خوانده و برای هرکدام مجموع اعداد 1 تا آن عدد را محاسبه کند.</a:t>
            </a:r>
            <a:endParaRPr lang="en-US" dirty="0"/>
          </a:p>
        </p:txBody>
      </p:sp>
      <p:sp>
        <p:nvSpPr>
          <p:cNvPr id="157699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800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400"/>
              <a:t>int main()</a:t>
            </a:r>
          </a:p>
          <a:p>
            <a:pPr marL="0" indent="0">
              <a:buFontTx/>
              <a:buNone/>
            </a:pPr>
            <a:r>
              <a:rPr lang="en-US" altLang="en-US" sz="2400"/>
              <a:t>{</a:t>
            </a:r>
          </a:p>
          <a:p>
            <a:pPr marL="0" indent="0">
              <a:buFontTx/>
              <a:buNone/>
            </a:pPr>
            <a:r>
              <a:rPr lang="en-US" altLang="en-US" sz="2400"/>
              <a:t>int i,j,x,sum;</a:t>
            </a:r>
          </a:p>
          <a:p>
            <a:pPr marL="0" indent="0">
              <a:buFontTx/>
              <a:buNone/>
            </a:pPr>
            <a:r>
              <a:rPr lang="en-US" altLang="en-US" sz="2400"/>
              <a:t>for(int i=1;   i&lt;=20;  i++)</a:t>
            </a:r>
          </a:p>
          <a:p>
            <a:pPr marL="0" indent="0">
              <a:buFontTx/>
              <a:buNone/>
            </a:pPr>
            <a:r>
              <a:rPr lang="en-US" altLang="en-US" sz="2400"/>
              <a:t>            {sum=0;   cin&gt;&gt;x;</a:t>
            </a:r>
          </a:p>
          <a:p>
            <a:pPr marL="0" indent="0">
              <a:buFontTx/>
              <a:buNone/>
            </a:pPr>
            <a:r>
              <a:rPr lang="en-US" altLang="en-US" sz="2400"/>
              <a:t>            for(int j=1;  j&lt;=x;   j++)</a:t>
            </a:r>
          </a:p>
          <a:p>
            <a:pPr marL="0" indent="0">
              <a:buFontTx/>
              <a:buNone/>
            </a:pPr>
            <a:r>
              <a:rPr lang="en-US" altLang="en-US" sz="2400"/>
              <a:t>                                        sum+=j;</a:t>
            </a:r>
          </a:p>
          <a:p>
            <a:pPr marL="0" indent="0">
              <a:buFontTx/>
              <a:buNone/>
            </a:pPr>
            <a:r>
              <a:rPr lang="en-US" altLang="en-US" sz="2400"/>
              <a:t>             cout&lt;&lt;“sum of 1 to “&lt;&lt;x&lt;&lt;“ :“&lt;&lt;sum&lt;&lt;endl;</a:t>
            </a:r>
          </a:p>
          <a:p>
            <a:pPr marL="0" indent="0">
              <a:buFontTx/>
              <a:buNone/>
            </a:pPr>
            <a:r>
              <a:rPr lang="en-US" altLang="en-US" sz="2400"/>
              <a:t>            }</a:t>
            </a:r>
          </a:p>
          <a:p>
            <a:pPr marL="0" indent="0">
              <a:buFontTx/>
              <a:buNone/>
            </a:pPr>
            <a:r>
              <a:rPr lang="en-US" altLang="en-US" sz="2400"/>
              <a:t>return 0;</a:t>
            </a:r>
          </a:p>
          <a:p>
            <a:pPr marL="0" indent="0">
              <a:buFontTx/>
              <a:buNone/>
            </a:pPr>
            <a:r>
              <a:rPr lang="en-US" altLang="en-US" sz="2400"/>
              <a:t>}</a:t>
            </a:r>
            <a:endParaRPr lang="fa-IR" altLang="en-US" sz="2000"/>
          </a:p>
          <a:p>
            <a:pPr marL="0" indent="0"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04216668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کاربرد حلقه </a:t>
            </a:r>
            <a:r>
              <a:rPr lang="en-US" dirty="0"/>
              <a:t>for</a:t>
            </a:r>
            <a:r>
              <a:rPr lang="fa-IR" dirty="0"/>
              <a:t> با دو اندیس</a:t>
            </a:r>
            <a:endParaRPr lang="en-US" dirty="0"/>
          </a:p>
        </p:txBody>
      </p:sp>
      <p:sp>
        <p:nvSpPr>
          <p:cNvPr id="15872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609600"/>
          </a:xfrm>
        </p:spPr>
        <p:txBody>
          <a:bodyPr/>
          <a:lstStyle/>
          <a:p>
            <a:pPr marL="0" indent="0" algn="r" rtl="1">
              <a:buFontTx/>
              <a:buNone/>
            </a:pPr>
            <a:r>
              <a:rPr lang="fa-IR" altLang="en-US"/>
              <a:t>برنامه ای بنویسید که ستون اعداد زیر را چاپ کند:</a:t>
            </a:r>
            <a:endParaRPr lang="en-US" altLang="en-US"/>
          </a:p>
        </p:txBody>
      </p:sp>
      <p:sp>
        <p:nvSpPr>
          <p:cNvPr id="96260" name="TextBox 3"/>
          <p:cNvSpPr txBox="1">
            <a:spLocks noChangeArrowheads="1"/>
          </p:cNvSpPr>
          <p:nvPr/>
        </p:nvSpPr>
        <p:spPr bwMode="auto">
          <a:xfrm>
            <a:off x="7162800" y="2209800"/>
            <a:ext cx="1250950" cy="3048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/>
              <a:t>1, 20</a:t>
            </a:r>
          </a:p>
          <a:p>
            <a:pPr algn="ctr" eaLnBrk="1" hangingPunct="1">
              <a:defRPr/>
            </a:pPr>
            <a:r>
              <a:rPr lang="en-US"/>
              <a:t>2, 19</a:t>
            </a:r>
          </a:p>
          <a:p>
            <a:pPr algn="ctr" eaLnBrk="1" hangingPunct="1">
              <a:defRPr/>
            </a:pPr>
            <a:r>
              <a:rPr lang="en-US"/>
              <a:t>3, 18</a:t>
            </a:r>
          </a:p>
          <a:p>
            <a:pPr algn="ctr" eaLnBrk="1" hangingPunct="1">
              <a:defRPr/>
            </a:pPr>
            <a:r>
              <a:rPr lang="en-US"/>
              <a:t>4, 17</a:t>
            </a:r>
          </a:p>
          <a:p>
            <a:pPr algn="ctr" eaLnBrk="1" hangingPunct="1">
              <a:defRPr/>
            </a:pPr>
            <a:r>
              <a:rPr lang="en-US"/>
              <a:t>.</a:t>
            </a:r>
          </a:p>
          <a:p>
            <a:pPr algn="ctr" eaLnBrk="1" hangingPunct="1">
              <a:defRPr/>
            </a:pPr>
            <a:r>
              <a:rPr lang="en-US"/>
              <a:t>.</a:t>
            </a:r>
          </a:p>
          <a:p>
            <a:pPr algn="ctr" eaLnBrk="1" hangingPunct="1">
              <a:defRPr/>
            </a:pPr>
            <a:r>
              <a:rPr lang="en-US"/>
              <a:t>.</a:t>
            </a:r>
          </a:p>
          <a:p>
            <a:pPr algn="ctr" eaLnBrk="1" hangingPunct="1">
              <a:defRPr/>
            </a:pPr>
            <a:r>
              <a:rPr lang="en-US"/>
              <a:t>20, 1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6763" y="2041525"/>
            <a:ext cx="5907087" cy="169227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r" rtl="1">
              <a:buFontTx/>
              <a:buNone/>
              <a:defRPr/>
            </a:pPr>
            <a:r>
              <a:rPr lang="fa-IR" kern="0" dirty="0"/>
              <a:t>روش اول: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for(</a:t>
            </a:r>
            <a:r>
              <a:rPr lang="en-US" dirty="0" err="1"/>
              <a:t>int</a:t>
            </a:r>
            <a:r>
              <a:rPr lang="en-US" dirty="0"/>
              <a:t> i=1;  i&lt;=20;   i++)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&lt;&lt;</a:t>
            </a:r>
            <a:r>
              <a:rPr lang="en-US" dirty="0" err="1"/>
              <a:t>i</a:t>
            </a:r>
            <a:r>
              <a:rPr lang="en-US" dirty="0"/>
              <a:t>&lt;&lt;“, “&lt;&lt;21-i&lt;&lt;</a:t>
            </a:r>
            <a:r>
              <a:rPr lang="en-US" dirty="0" err="1"/>
              <a:t>endl</a:t>
            </a:r>
            <a:r>
              <a:rPr lang="en-US" dirty="0"/>
              <a:t>;</a:t>
            </a:r>
            <a:endParaRPr lang="fa-IR" kern="0" dirty="0"/>
          </a:p>
          <a:p>
            <a:pPr marL="0" indent="0" algn="r" rtl="1">
              <a:buFontTx/>
              <a:buNone/>
              <a:defRPr/>
            </a:pPr>
            <a:endParaRPr lang="en-US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66763" y="3943350"/>
            <a:ext cx="5943600" cy="177165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r" rtl="1">
              <a:buFontTx/>
              <a:buNone/>
              <a:defRPr/>
            </a:pPr>
            <a:r>
              <a:rPr lang="fa-IR" kern="0" dirty="0"/>
              <a:t>روش دوم: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for(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=1</a:t>
            </a:r>
            <a:r>
              <a:rPr lang="en-US" b="1" dirty="0"/>
              <a:t>,</a:t>
            </a:r>
            <a:r>
              <a:rPr lang="en-US" dirty="0"/>
              <a:t> j=20;    </a:t>
            </a:r>
            <a:r>
              <a:rPr lang="en-US" dirty="0" err="1"/>
              <a:t>i</a:t>
            </a:r>
            <a:r>
              <a:rPr lang="en-US" dirty="0"/>
              <a:t>&lt;=20;    </a:t>
            </a:r>
            <a:r>
              <a:rPr lang="en-US" dirty="0" err="1"/>
              <a:t>i</a:t>
            </a:r>
            <a:r>
              <a:rPr lang="en-US" dirty="0"/>
              <a:t>++</a:t>
            </a:r>
            <a:r>
              <a:rPr lang="en-US" b="1" dirty="0"/>
              <a:t>, </a:t>
            </a:r>
            <a:r>
              <a:rPr lang="en-US" dirty="0"/>
              <a:t>j--)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&lt;&lt;</a:t>
            </a:r>
            <a:r>
              <a:rPr lang="en-US" dirty="0" err="1"/>
              <a:t>i</a:t>
            </a:r>
            <a:r>
              <a:rPr lang="en-US" dirty="0"/>
              <a:t>&lt;&lt;“, “&lt;&lt;j&lt;&lt;</a:t>
            </a:r>
            <a:r>
              <a:rPr lang="en-US" dirty="0" err="1"/>
              <a:t>endl</a:t>
            </a:r>
            <a:r>
              <a:rPr lang="en-US" dirty="0"/>
              <a:t>;</a:t>
            </a:r>
            <a:endParaRPr lang="fa-IR" kern="0" dirty="0"/>
          </a:p>
          <a:p>
            <a:pPr marL="0" indent="0" algn="r" rtl="1">
              <a:buFontTx/>
              <a:buNone/>
              <a:defRPr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590952442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دستور  </a:t>
            </a:r>
            <a:r>
              <a:rPr lang="en-US" dirty="0"/>
              <a:t>continue;</a:t>
            </a:r>
            <a:r>
              <a:rPr lang="fa-IR" dirty="0"/>
              <a:t>  در  </a:t>
            </a:r>
            <a:r>
              <a:rPr lang="en-US" dirty="0"/>
              <a:t>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696200" cy="4800600"/>
          </a:xfrm>
        </p:spPr>
        <p:txBody>
          <a:bodyPr/>
          <a:lstStyle/>
          <a:p>
            <a:pPr algn="r" rtl="1">
              <a:defRPr/>
            </a:pPr>
            <a:r>
              <a:rPr lang="fa-IR" dirty="0"/>
              <a:t>اگر دستور </a:t>
            </a:r>
            <a:r>
              <a:rPr lang="en-US" dirty="0"/>
              <a:t>continue;</a:t>
            </a:r>
            <a:r>
              <a:rPr lang="fa-IR" dirty="0"/>
              <a:t> در حلقه </a:t>
            </a:r>
            <a:r>
              <a:rPr lang="en-US" dirty="0"/>
              <a:t>for</a:t>
            </a:r>
            <a:r>
              <a:rPr lang="fa-IR" dirty="0"/>
              <a:t> استفاده شود، جملاتی از حلقه که هنوز اجرا نشده اند، بدون اجرا مانده و ادامه اجرا از انتهای حلقه اغاز خواهد شد.</a:t>
            </a:r>
          </a:p>
          <a:p>
            <a:pPr marL="0" indent="0">
              <a:buFontTx/>
              <a:buNone/>
              <a:defRPr/>
            </a:pPr>
            <a:r>
              <a:rPr lang="en-US" sz="1800" dirty="0" err="1"/>
              <a:t>int</a:t>
            </a:r>
            <a:r>
              <a:rPr lang="en-US" sz="1800" dirty="0"/>
              <a:t> main()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{</a:t>
            </a:r>
          </a:p>
          <a:p>
            <a:pPr marL="0" indent="0">
              <a:buFontTx/>
              <a:buNone/>
              <a:defRPr/>
            </a:pPr>
            <a:r>
              <a:rPr lang="en-US" sz="1800" dirty="0" err="1"/>
              <a:t>int</a:t>
            </a:r>
            <a:r>
              <a:rPr lang="en-US" sz="1800" dirty="0"/>
              <a:t> x, p=1;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for(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=1;    </a:t>
            </a:r>
            <a:r>
              <a:rPr lang="en-US" sz="1800" dirty="0" err="1"/>
              <a:t>i</a:t>
            </a:r>
            <a:r>
              <a:rPr lang="en-US" sz="1800" dirty="0"/>
              <a:t>&lt;=20;     </a:t>
            </a:r>
            <a:r>
              <a:rPr lang="en-US" sz="1800" dirty="0" err="1"/>
              <a:t>i</a:t>
            </a:r>
            <a:r>
              <a:rPr lang="en-US" sz="1800" dirty="0"/>
              <a:t>++)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              {</a:t>
            </a:r>
            <a:r>
              <a:rPr lang="en-US" sz="1800" dirty="0" err="1"/>
              <a:t>cin</a:t>
            </a:r>
            <a:r>
              <a:rPr lang="en-US" sz="1800" dirty="0"/>
              <a:t>&gt;&gt;x;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               if (!x) continue;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                p*=x;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               }</a:t>
            </a:r>
          </a:p>
          <a:p>
            <a:pPr marL="0" indent="0">
              <a:buFontTx/>
              <a:buNone/>
              <a:defRPr/>
            </a:pPr>
            <a:r>
              <a:rPr lang="en-US" sz="1800" dirty="0" err="1"/>
              <a:t>cout</a:t>
            </a:r>
            <a:r>
              <a:rPr lang="en-US" sz="1800" dirty="0"/>
              <a:t>&lt;&lt;p;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return 0; </a:t>
            </a:r>
          </a:p>
          <a:p>
            <a:pPr marL="0" indent="0">
              <a:buFontTx/>
              <a:buNone/>
              <a:defRPr/>
            </a:pPr>
            <a:r>
              <a:rPr lang="en-US" sz="1800" dirty="0"/>
              <a:t>}</a:t>
            </a:r>
            <a:endParaRPr lang="fa-IR" sz="1800" dirty="0"/>
          </a:p>
        </p:txBody>
      </p:sp>
      <p:cxnSp>
        <p:nvCxnSpPr>
          <p:cNvPr id="159748" name="Straight Connector 7"/>
          <p:cNvCxnSpPr>
            <a:cxnSpLocks noChangeShapeType="1"/>
          </p:cNvCxnSpPr>
          <p:nvPr/>
        </p:nvCxnSpPr>
        <p:spPr bwMode="auto">
          <a:xfrm>
            <a:off x="2667000" y="4876800"/>
            <a:ext cx="685800" cy="0"/>
          </a:xfrm>
          <a:prstGeom prst="line">
            <a:avLst/>
          </a:prstGeom>
          <a:noFill/>
          <a:ln w="57150" algn="ctr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8"/>
          <p:cNvSpPr/>
          <p:nvPr/>
        </p:nvSpPr>
        <p:spPr bwMode="auto">
          <a:xfrm>
            <a:off x="4438650" y="3429000"/>
            <a:ext cx="4114800" cy="121920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rtl="1" eaLnBrk="1" hangingPunct="1">
              <a:defRPr/>
            </a:pPr>
            <a:r>
              <a:rPr lang="fa-IR" dirty="0">
                <a:latin typeface="+mn-lt"/>
                <a:cs typeface="+mn-cs"/>
              </a:rPr>
              <a:t>برنامه فوق 20 عدد از ورودی خوانده و حاصلضرب اعداد غیر صفر را در متغیر </a:t>
            </a:r>
            <a:r>
              <a:rPr lang="en-US" dirty="0">
                <a:latin typeface="+mn-lt"/>
                <a:cs typeface="+mn-cs"/>
              </a:rPr>
              <a:t>p</a:t>
            </a:r>
            <a:r>
              <a:rPr lang="fa-IR" dirty="0">
                <a:latin typeface="+mn-lt"/>
                <a:cs typeface="+mn-cs"/>
              </a:rPr>
              <a:t> محاسبه کرده و در نهایت نمایش می دهد.</a:t>
            </a:r>
            <a:endParaRPr lang="en-US" dirty="0">
              <a:latin typeface="+mn-lt"/>
              <a:cs typeface="+mn-cs"/>
            </a:endParaRPr>
          </a:p>
        </p:txBody>
      </p:sp>
      <p:sp>
        <p:nvSpPr>
          <p:cNvPr id="159750" name="Freeform 11"/>
          <p:cNvSpPr>
            <a:spLocks/>
          </p:cNvSpPr>
          <p:nvPr/>
        </p:nvSpPr>
        <p:spPr bwMode="auto">
          <a:xfrm>
            <a:off x="1608138" y="4891088"/>
            <a:ext cx="1420812" cy="506412"/>
          </a:xfrm>
          <a:custGeom>
            <a:avLst/>
            <a:gdLst>
              <a:gd name="T0" fmla="*/ 1284957 w 1421827"/>
              <a:gd name="T1" fmla="*/ 0 h 505299"/>
              <a:gd name="T2" fmla="*/ 1347611 w 1421827"/>
              <a:gd name="T3" fmla="*/ 181909 h 505299"/>
              <a:gd name="T4" fmla="*/ 1274512 w 1421827"/>
              <a:gd name="T5" fmla="*/ 337830 h 505299"/>
              <a:gd name="T6" fmla="*/ 1003009 w 1421827"/>
              <a:gd name="T7" fmla="*/ 415793 h 505299"/>
              <a:gd name="T8" fmla="*/ 856819 w 1421827"/>
              <a:gd name="T9" fmla="*/ 441778 h 505299"/>
              <a:gd name="T10" fmla="*/ 564437 w 1421827"/>
              <a:gd name="T11" fmla="*/ 441778 h 505299"/>
              <a:gd name="T12" fmla="*/ 355589 w 1421827"/>
              <a:gd name="T13" fmla="*/ 350825 h 505299"/>
              <a:gd name="T14" fmla="*/ 31875 w 1421827"/>
              <a:gd name="T15" fmla="*/ 311844 h 505299"/>
              <a:gd name="T16" fmla="*/ 21431 w 1421827"/>
              <a:gd name="T17" fmla="*/ 467764 h 505299"/>
              <a:gd name="T18" fmla="*/ 115413 w 1421827"/>
              <a:gd name="T19" fmla="*/ 584706 h 505299"/>
              <a:gd name="T20" fmla="*/ 272050 w 1421827"/>
              <a:gd name="T21" fmla="*/ 584706 h 5052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21827"/>
              <a:gd name="T34" fmla="*/ 0 h 505299"/>
              <a:gd name="T35" fmla="*/ 1421827 w 1421827"/>
              <a:gd name="T36" fmla="*/ 505299 h 5052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21827" h="505299">
                <a:moveTo>
                  <a:pt x="1355654" y="0"/>
                </a:moveTo>
                <a:cubicBezTo>
                  <a:pt x="1389623" y="53248"/>
                  <a:pt x="1423592" y="106496"/>
                  <a:pt x="1421756" y="154236"/>
                </a:cubicBezTo>
                <a:cubicBezTo>
                  <a:pt x="1419920" y="201976"/>
                  <a:pt x="1405230" y="253388"/>
                  <a:pt x="1344637" y="286439"/>
                </a:cubicBezTo>
                <a:cubicBezTo>
                  <a:pt x="1284044" y="319490"/>
                  <a:pt x="1131645" y="337851"/>
                  <a:pt x="1058199" y="352540"/>
                </a:cubicBezTo>
                <a:cubicBezTo>
                  <a:pt x="984753" y="367229"/>
                  <a:pt x="981081" y="370902"/>
                  <a:pt x="903963" y="374574"/>
                </a:cubicBezTo>
                <a:cubicBezTo>
                  <a:pt x="826845" y="378246"/>
                  <a:pt x="683625" y="387427"/>
                  <a:pt x="595490" y="374574"/>
                </a:cubicBezTo>
                <a:cubicBezTo>
                  <a:pt x="507355" y="361721"/>
                  <a:pt x="468796" y="315817"/>
                  <a:pt x="375153" y="297456"/>
                </a:cubicBezTo>
                <a:cubicBezTo>
                  <a:pt x="281510" y="279095"/>
                  <a:pt x="92386" y="247880"/>
                  <a:pt x="33630" y="264405"/>
                </a:cubicBezTo>
                <a:cubicBezTo>
                  <a:pt x="-25126" y="280930"/>
                  <a:pt x="7924" y="358048"/>
                  <a:pt x="22613" y="396607"/>
                </a:cubicBezTo>
                <a:cubicBezTo>
                  <a:pt x="37302" y="435166"/>
                  <a:pt x="77697" y="479234"/>
                  <a:pt x="121765" y="495759"/>
                </a:cubicBezTo>
                <a:cubicBezTo>
                  <a:pt x="165832" y="512284"/>
                  <a:pt x="226425" y="504021"/>
                  <a:pt x="287018" y="495759"/>
                </a:cubicBezTo>
              </a:path>
            </a:pathLst>
          </a:custGeom>
          <a:noFill/>
          <a:ln w="38100" algn="ctr">
            <a:solidFill>
              <a:srgbClr val="7030A0"/>
            </a:solidFill>
            <a:prstDash val="sys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04623478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تمرین: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696200" cy="4800600"/>
          </a:xfrm>
        </p:spPr>
        <p:txBody>
          <a:bodyPr/>
          <a:lstStyle/>
          <a:p>
            <a:r>
              <a:rPr lang="fa-IR" dirty="0"/>
              <a:t>برنامه ای بنویسید که 5 عدد را دریافت کند و برای هر عدد تشخیص دهد که عدد زوج است یا فرد؟</a:t>
            </a:r>
          </a:p>
          <a:p>
            <a:endParaRPr lang="fa-IR" dirty="0"/>
          </a:p>
          <a:p>
            <a:r>
              <a:rPr lang="fa-IR" dirty="0"/>
              <a:t>تمرین 2</a:t>
            </a:r>
          </a:p>
          <a:p>
            <a:r>
              <a:rPr lang="fa-IR" dirty="0"/>
              <a:t>برنامه ای بنویسید که یک عدد دریافت کند و فاکتوریل ان عدد را حساب کند.</a:t>
            </a:r>
          </a:p>
          <a:p>
            <a:r>
              <a:rPr lang="fa-IR" dirty="0"/>
              <a:t>تمرین 3</a:t>
            </a:r>
          </a:p>
          <a:p>
            <a:r>
              <a:rPr lang="fa-IR" dirty="0"/>
              <a:t>برنامه ای بنویسید که ابتدا از کاربر سوال کند عملیات چند بار تکرار شود و سپس به اندازه عملیات سن کاربر را دریافت کند و به روز تبدیل کند.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18392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نحوه اجرای دستور </a:t>
            </a:r>
            <a:r>
              <a:rPr lang="en-US" dirty="0"/>
              <a:t>for</a:t>
            </a:r>
          </a:p>
        </p:txBody>
      </p:sp>
      <p:sp>
        <p:nvSpPr>
          <p:cNvPr id="132099" name="Content Placeholder 6"/>
          <p:cNvSpPr>
            <a:spLocks noGrp="1"/>
          </p:cNvSpPr>
          <p:nvPr>
            <p:ph idx="1"/>
          </p:nvPr>
        </p:nvSpPr>
        <p:spPr>
          <a:xfrm>
            <a:off x="838200" y="1524000"/>
            <a:ext cx="5181600" cy="4800600"/>
          </a:xfrm>
          <a:solidFill>
            <a:srgbClr val="FFFF99"/>
          </a:solidFill>
          <a:ln cap="flat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i;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r>
              <a:rPr lang="en-US" altLang="en-US"/>
              <a:t>for  (i=1;   i&lt;=3;    i++)</a:t>
            </a:r>
          </a:p>
          <a:p>
            <a:pPr marL="0" indent="0">
              <a:buFontTx/>
              <a:buNone/>
            </a:pPr>
            <a:r>
              <a:rPr lang="en-US" altLang="en-US"/>
              <a:t>     {</a:t>
            </a:r>
          </a:p>
          <a:p>
            <a:pPr marL="0" indent="0">
              <a:buFontTx/>
              <a:buNone/>
            </a:pPr>
            <a:r>
              <a:rPr lang="en-US" altLang="en-US"/>
              <a:t>     cout &lt;&lt; “hello \n”;</a:t>
            </a:r>
          </a:p>
          <a:p>
            <a:pPr marL="0" indent="0">
              <a:buFontTx/>
              <a:buNone/>
            </a:pPr>
            <a:r>
              <a:rPr lang="en-US" altLang="en-US"/>
              <a:t>    }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2100" name="TextBox 23"/>
          <p:cNvSpPr txBox="1">
            <a:spLocks noChangeArrowheads="1"/>
          </p:cNvSpPr>
          <p:nvPr/>
        </p:nvSpPr>
        <p:spPr bwMode="auto">
          <a:xfrm>
            <a:off x="6126163" y="2052638"/>
            <a:ext cx="51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 =</a:t>
            </a:r>
          </a:p>
        </p:txBody>
      </p:sp>
      <p:sp>
        <p:nvSpPr>
          <p:cNvPr id="132101" name="Rounded Rectangle 28"/>
          <p:cNvSpPr>
            <a:spLocks noChangeArrowheads="1"/>
          </p:cNvSpPr>
          <p:nvPr/>
        </p:nvSpPr>
        <p:spPr bwMode="auto">
          <a:xfrm>
            <a:off x="6315075" y="3238500"/>
            <a:ext cx="2424113" cy="2628900"/>
          </a:xfrm>
          <a:prstGeom prst="roundRect">
            <a:avLst>
              <a:gd name="adj" fmla="val 4394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7599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نحوه اجرای دستور </a:t>
            </a:r>
            <a:r>
              <a:rPr lang="en-US" dirty="0"/>
              <a:t>for</a:t>
            </a:r>
          </a:p>
        </p:txBody>
      </p:sp>
      <p:sp>
        <p:nvSpPr>
          <p:cNvPr id="133123" name="Content Placeholder 6"/>
          <p:cNvSpPr>
            <a:spLocks noGrp="1"/>
          </p:cNvSpPr>
          <p:nvPr>
            <p:ph idx="1"/>
          </p:nvPr>
        </p:nvSpPr>
        <p:spPr>
          <a:xfrm>
            <a:off x="838200" y="1524000"/>
            <a:ext cx="5181600" cy="4800600"/>
          </a:xfrm>
          <a:solidFill>
            <a:srgbClr val="FFFF99"/>
          </a:solidFill>
          <a:ln cap="flat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i;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r>
              <a:rPr lang="en-US" altLang="en-US"/>
              <a:t>for  (i=1;   i&lt;=3;    i++)</a:t>
            </a:r>
          </a:p>
          <a:p>
            <a:pPr marL="0" indent="0">
              <a:buFontTx/>
              <a:buNone/>
            </a:pPr>
            <a:r>
              <a:rPr lang="en-US" altLang="en-US"/>
              <a:t>     {</a:t>
            </a:r>
          </a:p>
          <a:p>
            <a:pPr marL="0" indent="0">
              <a:buFontTx/>
              <a:buNone/>
            </a:pPr>
            <a:r>
              <a:rPr lang="en-US" altLang="en-US"/>
              <a:t>     cout &lt;&lt; “hello \n”;</a:t>
            </a:r>
          </a:p>
          <a:p>
            <a:pPr marL="0" indent="0">
              <a:buFontTx/>
              <a:buNone/>
            </a:pPr>
            <a:r>
              <a:rPr lang="en-US" altLang="en-US"/>
              <a:t>    }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322388" y="1958975"/>
            <a:ext cx="528637" cy="606425"/>
          </a:xfrm>
          <a:custGeom>
            <a:avLst/>
            <a:gdLst>
              <a:gd name="T0" fmla="*/ 0 w 528810"/>
              <a:gd name="T1" fmla="*/ 0 h 605928"/>
              <a:gd name="T2" fmla="*/ 118093 w 528810"/>
              <a:gd name="T3" fmla="*/ 223329 h 605928"/>
              <a:gd name="T4" fmla="*/ 375749 w 528810"/>
              <a:gd name="T5" fmla="*/ 352623 h 605928"/>
              <a:gd name="T6" fmla="*/ 515313 w 528810"/>
              <a:gd name="T7" fmla="*/ 646473 h 605928"/>
              <a:gd name="T8" fmla="*/ 0 60000 65536"/>
              <a:gd name="T9" fmla="*/ 0 60000 65536"/>
              <a:gd name="T10" fmla="*/ 0 60000 65536"/>
              <a:gd name="T11" fmla="*/ 0 60000 65536"/>
              <a:gd name="T12" fmla="*/ 0 w 528810"/>
              <a:gd name="T13" fmla="*/ 0 h 605928"/>
              <a:gd name="T14" fmla="*/ 528810 w 528810"/>
              <a:gd name="T15" fmla="*/ 605928 h 6059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810" h="605928">
                <a:moveTo>
                  <a:pt x="0" y="0"/>
                </a:moveTo>
                <a:cubicBezTo>
                  <a:pt x="28460" y="77118"/>
                  <a:pt x="56921" y="154237"/>
                  <a:pt x="121186" y="209321"/>
                </a:cubicBezTo>
                <a:cubicBezTo>
                  <a:pt x="185451" y="264405"/>
                  <a:pt x="317653" y="264405"/>
                  <a:pt x="385590" y="330506"/>
                </a:cubicBezTo>
                <a:cubicBezTo>
                  <a:pt x="453527" y="396607"/>
                  <a:pt x="491168" y="501267"/>
                  <a:pt x="528810" y="605928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33125" name="TextBox 23"/>
          <p:cNvSpPr txBox="1">
            <a:spLocks noChangeArrowheads="1"/>
          </p:cNvSpPr>
          <p:nvPr/>
        </p:nvSpPr>
        <p:spPr bwMode="auto">
          <a:xfrm>
            <a:off x="6126163" y="2052638"/>
            <a:ext cx="51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 =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688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1</a:t>
            </a:r>
          </a:p>
        </p:txBody>
      </p:sp>
      <p:sp>
        <p:nvSpPr>
          <p:cNvPr id="133127" name="Rounded Rectangle 28"/>
          <p:cNvSpPr>
            <a:spLocks noChangeArrowheads="1"/>
          </p:cNvSpPr>
          <p:nvPr/>
        </p:nvSpPr>
        <p:spPr bwMode="auto">
          <a:xfrm>
            <a:off x="6315075" y="3238500"/>
            <a:ext cx="2424113" cy="2628900"/>
          </a:xfrm>
          <a:prstGeom prst="roundRect">
            <a:avLst>
              <a:gd name="adj" fmla="val 4394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544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نحوه اجرای دستور </a:t>
            </a:r>
            <a:r>
              <a:rPr lang="en-US" dirty="0"/>
              <a:t>for</a:t>
            </a:r>
          </a:p>
        </p:txBody>
      </p:sp>
      <p:sp>
        <p:nvSpPr>
          <p:cNvPr id="134147" name="Content Placeholder 6"/>
          <p:cNvSpPr>
            <a:spLocks noGrp="1"/>
          </p:cNvSpPr>
          <p:nvPr>
            <p:ph idx="1"/>
          </p:nvPr>
        </p:nvSpPr>
        <p:spPr>
          <a:xfrm>
            <a:off x="838200" y="1524000"/>
            <a:ext cx="5181600" cy="4800600"/>
          </a:xfrm>
          <a:solidFill>
            <a:srgbClr val="FFFF99"/>
          </a:solidFill>
          <a:ln cap="flat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i;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r>
              <a:rPr lang="en-US" altLang="en-US"/>
              <a:t>for  (i=1;   i&lt;=3;    i++)</a:t>
            </a:r>
          </a:p>
          <a:p>
            <a:pPr marL="0" indent="0">
              <a:buFontTx/>
              <a:buNone/>
            </a:pPr>
            <a:r>
              <a:rPr lang="en-US" altLang="en-US"/>
              <a:t>     {</a:t>
            </a:r>
          </a:p>
          <a:p>
            <a:pPr marL="0" indent="0">
              <a:buFontTx/>
              <a:buNone/>
            </a:pPr>
            <a:r>
              <a:rPr lang="en-US" altLang="en-US"/>
              <a:t>     cout &lt;&lt; “hello \n”;</a:t>
            </a:r>
          </a:p>
          <a:p>
            <a:pPr marL="0" indent="0">
              <a:buFontTx/>
              <a:buNone/>
            </a:pPr>
            <a:r>
              <a:rPr lang="en-US" altLang="en-US"/>
              <a:t>    }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4148" name="Freeform 12"/>
          <p:cNvSpPr>
            <a:spLocks/>
          </p:cNvSpPr>
          <p:nvPr/>
        </p:nvSpPr>
        <p:spPr bwMode="auto">
          <a:xfrm>
            <a:off x="1322388" y="1958975"/>
            <a:ext cx="528637" cy="606425"/>
          </a:xfrm>
          <a:custGeom>
            <a:avLst/>
            <a:gdLst>
              <a:gd name="T0" fmla="*/ 0 w 528810"/>
              <a:gd name="T1" fmla="*/ 0 h 605928"/>
              <a:gd name="T2" fmla="*/ 118093 w 528810"/>
              <a:gd name="T3" fmla="*/ 223329 h 605928"/>
              <a:gd name="T4" fmla="*/ 375749 w 528810"/>
              <a:gd name="T5" fmla="*/ 352623 h 605928"/>
              <a:gd name="T6" fmla="*/ 515313 w 528810"/>
              <a:gd name="T7" fmla="*/ 646473 h 605928"/>
              <a:gd name="T8" fmla="*/ 0 60000 65536"/>
              <a:gd name="T9" fmla="*/ 0 60000 65536"/>
              <a:gd name="T10" fmla="*/ 0 60000 65536"/>
              <a:gd name="T11" fmla="*/ 0 60000 65536"/>
              <a:gd name="T12" fmla="*/ 0 w 528810"/>
              <a:gd name="T13" fmla="*/ 0 h 605928"/>
              <a:gd name="T14" fmla="*/ 528810 w 528810"/>
              <a:gd name="T15" fmla="*/ 605928 h 6059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810" h="605928">
                <a:moveTo>
                  <a:pt x="0" y="0"/>
                </a:moveTo>
                <a:cubicBezTo>
                  <a:pt x="28460" y="77118"/>
                  <a:pt x="56921" y="154237"/>
                  <a:pt x="121186" y="209321"/>
                </a:cubicBezTo>
                <a:cubicBezTo>
                  <a:pt x="185451" y="264405"/>
                  <a:pt x="317653" y="264405"/>
                  <a:pt x="385590" y="330506"/>
                </a:cubicBezTo>
                <a:cubicBezTo>
                  <a:pt x="453527" y="396607"/>
                  <a:pt x="491168" y="501267"/>
                  <a:pt x="528810" y="605928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993900" y="2305050"/>
            <a:ext cx="827088" cy="349250"/>
          </a:xfrm>
          <a:custGeom>
            <a:avLst/>
            <a:gdLst>
              <a:gd name="T0" fmla="*/ 0 w 826265"/>
              <a:gd name="T1" fmla="*/ 308635 h 349804"/>
              <a:gd name="T2" fmla="*/ 119183 w 826265"/>
              <a:gd name="T3" fmla="*/ 133670 h 349804"/>
              <a:gd name="T4" fmla="*/ 333712 w 826265"/>
              <a:gd name="T5" fmla="*/ 17028 h 349804"/>
              <a:gd name="T6" fmla="*/ 595918 w 826265"/>
              <a:gd name="T7" fmla="*/ 26747 h 349804"/>
              <a:gd name="T8" fmla="*/ 893874 w 826265"/>
              <a:gd name="T9" fmla="*/ 260037 h 349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26265"/>
              <a:gd name="T16" fmla="*/ 0 h 349804"/>
              <a:gd name="T17" fmla="*/ 826265 w 826265"/>
              <a:gd name="T18" fmla="*/ 349804 h 3498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26265" h="349804">
                <a:moveTo>
                  <a:pt x="0" y="349804"/>
                </a:moveTo>
                <a:cubicBezTo>
                  <a:pt x="29378" y="278194"/>
                  <a:pt x="58757" y="206584"/>
                  <a:pt x="110169" y="151500"/>
                </a:cubicBezTo>
                <a:cubicBezTo>
                  <a:pt x="161581" y="96416"/>
                  <a:pt x="235026" y="39495"/>
                  <a:pt x="308472" y="19298"/>
                </a:cubicBezTo>
                <a:cubicBezTo>
                  <a:pt x="381918" y="-900"/>
                  <a:pt x="464544" y="-15589"/>
                  <a:pt x="550843" y="30315"/>
                </a:cubicBezTo>
                <a:cubicBezTo>
                  <a:pt x="637142" y="76219"/>
                  <a:pt x="731703" y="185469"/>
                  <a:pt x="826265" y="294720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554163" y="3008313"/>
            <a:ext cx="1379537" cy="638175"/>
          </a:xfrm>
          <a:custGeom>
            <a:avLst/>
            <a:gdLst>
              <a:gd name="T0" fmla="*/ 1277163 w 1380285"/>
              <a:gd name="T1" fmla="*/ 0 h 638978"/>
              <a:gd name="T2" fmla="*/ 1319384 w 1380285"/>
              <a:gd name="T3" fmla="*/ 119699 h 638978"/>
              <a:gd name="T4" fmla="*/ 1203278 w 1380285"/>
              <a:gd name="T5" fmla="*/ 159601 h 638978"/>
              <a:gd name="T6" fmla="*/ 1256053 w 1380285"/>
              <a:gd name="T7" fmla="*/ 249375 h 638978"/>
              <a:gd name="T8" fmla="*/ 1066065 w 1380285"/>
              <a:gd name="T9" fmla="*/ 229426 h 638978"/>
              <a:gd name="T10" fmla="*/ 1055508 w 1380285"/>
              <a:gd name="T11" fmla="*/ 339150 h 638978"/>
              <a:gd name="T12" fmla="*/ 876067 w 1380285"/>
              <a:gd name="T13" fmla="*/ 279302 h 638978"/>
              <a:gd name="T14" fmla="*/ 833845 w 1380285"/>
              <a:gd name="T15" fmla="*/ 399001 h 638978"/>
              <a:gd name="T16" fmla="*/ 686079 w 1380285"/>
              <a:gd name="T17" fmla="*/ 349125 h 638978"/>
              <a:gd name="T18" fmla="*/ 643859 w 1380285"/>
              <a:gd name="T19" fmla="*/ 428925 h 638978"/>
              <a:gd name="T20" fmla="*/ 485533 w 1380285"/>
              <a:gd name="T21" fmla="*/ 399001 h 638978"/>
              <a:gd name="T22" fmla="*/ 443312 w 1380285"/>
              <a:gd name="T23" fmla="*/ 478800 h 638978"/>
              <a:gd name="T24" fmla="*/ 295542 w 1380285"/>
              <a:gd name="T25" fmla="*/ 488774 h 638978"/>
              <a:gd name="T26" fmla="*/ 274433 w 1380285"/>
              <a:gd name="T27" fmla="*/ 538653 h 638978"/>
              <a:gd name="T28" fmla="*/ 0 w 1380285"/>
              <a:gd name="T29" fmla="*/ 578554 h 63897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380285"/>
              <a:gd name="T46" fmla="*/ 0 h 638978"/>
              <a:gd name="T47" fmla="*/ 1380285 w 1380285"/>
              <a:gd name="T48" fmla="*/ 638978 h 63897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380285" h="638978">
                <a:moveTo>
                  <a:pt x="1333041" y="0"/>
                </a:moveTo>
                <a:cubicBezTo>
                  <a:pt x="1361501" y="51412"/>
                  <a:pt x="1389962" y="102824"/>
                  <a:pt x="1377109" y="132202"/>
                </a:cubicBezTo>
                <a:cubicBezTo>
                  <a:pt x="1364256" y="161580"/>
                  <a:pt x="1266940" y="152400"/>
                  <a:pt x="1255923" y="176270"/>
                </a:cubicBezTo>
                <a:cubicBezTo>
                  <a:pt x="1244906" y="200140"/>
                  <a:pt x="1334878" y="262569"/>
                  <a:pt x="1311008" y="275422"/>
                </a:cubicBezTo>
                <a:cubicBezTo>
                  <a:pt x="1287138" y="288275"/>
                  <a:pt x="1147591" y="236863"/>
                  <a:pt x="1112704" y="253388"/>
                </a:cubicBezTo>
                <a:cubicBezTo>
                  <a:pt x="1077817" y="269913"/>
                  <a:pt x="1134738" y="365392"/>
                  <a:pt x="1101687" y="374573"/>
                </a:cubicBezTo>
                <a:cubicBezTo>
                  <a:pt x="1068636" y="383754"/>
                  <a:pt x="952959" y="297455"/>
                  <a:pt x="914400" y="308472"/>
                </a:cubicBezTo>
                <a:cubicBezTo>
                  <a:pt x="875841" y="319489"/>
                  <a:pt x="903383" y="427822"/>
                  <a:pt x="870333" y="440675"/>
                </a:cubicBezTo>
                <a:cubicBezTo>
                  <a:pt x="837283" y="453528"/>
                  <a:pt x="749148" y="380082"/>
                  <a:pt x="716097" y="385590"/>
                </a:cubicBezTo>
                <a:cubicBezTo>
                  <a:pt x="683046" y="391098"/>
                  <a:pt x="706916" y="464544"/>
                  <a:pt x="672029" y="473725"/>
                </a:cubicBezTo>
                <a:cubicBezTo>
                  <a:pt x="637142" y="482906"/>
                  <a:pt x="541663" y="431494"/>
                  <a:pt x="506776" y="440675"/>
                </a:cubicBezTo>
                <a:cubicBezTo>
                  <a:pt x="471889" y="449856"/>
                  <a:pt x="495759" y="512284"/>
                  <a:pt x="462709" y="528809"/>
                </a:cubicBezTo>
                <a:cubicBezTo>
                  <a:pt x="429659" y="545334"/>
                  <a:pt x="337851" y="528809"/>
                  <a:pt x="308473" y="539826"/>
                </a:cubicBezTo>
                <a:cubicBezTo>
                  <a:pt x="279095" y="550843"/>
                  <a:pt x="337851" y="578386"/>
                  <a:pt x="286439" y="594911"/>
                </a:cubicBezTo>
                <a:cubicBezTo>
                  <a:pt x="235027" y="611436"/>
                  <a:pt x="117513" y="625207"/>
                  <a:pt x="0" y="638978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520825" y="2466975"/>
            <a:ext cx="3162300" cy="1939925"/>
          </a:xfrm>
          <a:custGeom>
            <a:avLst/>
            <a:gdLst>
              <a:gd name="T0" fmla="*/ 0 w 3162110"/>
              <a:gd name="T1" fmla="*/ 1744486 h 1939083"/>
              <a:gd name="T2" fmla="*/ 110721 w 3162110"/>
              <a:gd name="T3" fmla="*/ 1858498 h 1939083"/>
              <a:gd name="T4" fmla="*/ 254573 w 3162110"/>
              <a:gd name="T5" fmla="*/ 1790093 h 1939083"/>
              <a:gd name="T6" fmla="*/ 398503 w 3162110"/>
              <a:gd name="T7" fmla="*/ 1926905 h 1939083"/>
              <a:gd name="T8" fmla="*/ 553450 w 3162110"/>
              <a:gd name="T9" fmla="*/ 1869900 h 1939083"/>
              <a:gd name="T10" fmla="*/ 664172 w 3162110"/>
              <a:gd name="T11" fmla="*/ 1983910 h 1939083"/>
              <a:gd name="T12" fmla="*/ 819119 w 3162110"/>
              <a:gd name="T13" fmla="*/ 1881298 h 1939083"/>
              <a:gd name="T14" fmla="*/ 1018371 w 3162110"/>
              <a:gd name="T15" fmla="*/ 1972509 h 1939083"/>
              <a:gd name="T16" fmla="*/ 1117996 w 3162110"/>
              <a:gd name="T17" fmla="*/ 1892701 h 1939083"/>
              <a:gd name="T18" fmla="*/ 1284039 w 3162110"/>
              <a:gd name="T19" fmla="*/ 1995313 h 1939083"/>
              <a:gd name="T20" fmla="*/ 1394742 w 3162110"/>
              <a:gd name="T21" fmla="*/ 1915504 h 1939083"/>
              <a:gd name="T22" fmla="*/ 1549708 w 3162110"/>
              <a:gd name="T23" fmla="*/ 1983910 h 1939083"/>
              <a:gd name="T24" fmla="*/ 1638238 w 3162110"/>
              <a:gd name="T25" fmla="*/ 1892701 h 1939083"/>
              <a:gd name="T26" fmla="*/ 1870698 w 3162110"/>
              <a:gd name="T27" fmla="*/ 2006712 h 1939083"/>
              <a:gd name="T28" fmla="*/ 2058861 w 3162110"/>
              <a:gd name="T29" fmla="*/ 1904102 h 1939083"/>
              <a:gd name="T30" fmla="*/ 2169577 w 3162110"/>
              <a:gd name="T31" fmla="*/ 1972509 h 1939083"/>
              <a:gd name="T32" fmla="*/ 2269203 w 3162110"/>
              <a:gd name="T33" fmla="*/ 1869900 h 1939083"/>
              <a:gd name="T34" fmla="*/ 2413084 w 3162110"/>
              <a:gd name="T35" fmla="*/ 1995313 h 1939083"/>
              <a:gd name="T36" fmla="*/ 2479500 w 3162110"/>
              <a:gd name="T37" fmla="*/ 1858498 h 1939083"/>
              <a:gd name="T38" fmla="*/ 2723048 w 3162110"/>
              <a:gd name="T39" fmla="*/ 1983910 h 1939083"/>
              <a:gd name="T40" fmla="*/ 2789456 w 3162110"/>
              <a:gd name="T41" fmla="*/ 1847095 h 1939083"/>
              <a:gd name="T42" fmla="*/ 3066194 w 3162110"/>
              <a:gd name="T43" fmla="*/ 1812892 h 1939083"/>
              <a:gd name="T44" fmla="*/ 3010820 w 3162110"/>
              <a:gd name="T45" fmla="*/ 1664677 h 1939083"/>
              <a:gd name="T46" fmla="*/ 3121510 w 3162110"/>
              <a:gd name="T47" fmla="*/ 1573468 h 1939083"/>
              <a:gd name="T48" fmla="*/ 3044028 w 3162110"/>
              <a:gd name="T49" fmla="*/ 1436652 h 1939083"/>
              <a:gd name="T50" fmla="*/ 3176860 w 3162110"/>
              <a:gd name="T51" fmla="*/ 1254232 h 1939083"/>
              <a:gd name="T52" fmla="*/ 3044028 w 3162110"/>
              <a:gd name="T53" fmla="*/ 1117420 h 1939083"/>
              <a:gd name="T54" fmla="*/ 3165818 w 3162110"/>
              <a:gd name="T55" fmla="*/ 946396 h 1939083"/>
              <a:gd name="T56" fmla="*/ 3055100 w 3162110"/>
              <a:gd name="T57" fmla="*/ 809582 h 1939083"/>
              <a:gd name="T58" fmla="*/ 3143652 w 3162110"/>
              <a:gd name="T59" fmla="*/ 627162 h 1939083"/>
              <a:gd name="T60" fmla="*/ 3032986 w 3162110"/>
              <a:gd name="T61" fmla="*/ 547353 h 1939083"/>
              <a:gd name="T62" fmla="*/ 3176860 w 3162110"/>
              <a:gd name="T63" fmla="*/ 376333 h 1939083"/>
              <a:gd name="T64" fmla="*/ 2988688 w 3162110"/>
              <a:gd name="T65" fmla="*/ 285126 h 1939083"/>
              <a:gd name="T66" fmla="*/ 2988688 w 3162110"/>
              <a:gd name="T67" fmla="*/ 68500 h 1939083"/>
              <a:gd name="T68" fmla="*/ 2855868 w 3162110"/>
              <a:gd name="T69" fmla="*/ 136907 h 1939083"/>
              <a:gd name="T70" fmla="*/ 2711952 w 3162110"/>
              <a:gd name="T71" fmla="*/ 88 h 1939083"/>
              <a:gd name="T72" fmla="*/ 2634496 w 3162110"/>
              <a:gd name="T73" fmla="*/ 114100 h 1939083"/>
              <a:gd name="T74" fmla="*/ 2446292 w 3162110"/>
              <a:gd name="T75" fmla="*/ 11500 h 1939083"/>
              <a:gd name="T76" fmla="*/ 2446292 w 3162110"/>
              <a:gd name="T77" fmla="*/ 250919 h 193908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162110"/>
              <a:gd name="T118" fmla="*/ 0 h 1939083"/>
              <a:gd name="T119" fmla="*/ 3162110 w 3162110"/>
              <a:gd name="T120" fmla="*/ 1939083 h 193908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162110" h="1939083">
                <a:moveTo>
                  <a:pt x="0" y="1685669"/>
                </a:moveTo>
                <a:cubicBezTo>
                  <a:pt x="33968" y="1737081"/>
                  <a:pt x="67937" y="1788493"/>
                  <a:pt x="110168" y="1795838"/>
                </a:cubicBezTo>
                <a:cubicBezTo>
                  <a:pt x="152399" y="1803183"/>
                  <a:pt x="205648" y="1718720"/>
                  <a:pt x="253388" y="1729737"/>
                </a:cubicBezTo>
                <a:cubicBezTo>
                  <a:pt x="301128" y="1740754"/>
                  <a:pt x="347031" y="1849086"/>
                  <a:pt x="396607" y="1861939"/>
                </a:cubicBezTo>
                <a:cubicBezTo>
                  <a:pt x="446183" y="1874792"/>
                  <a:pt x="506776" y="1797674"/>
                  <a:pt x="550843" y="1806855"/>
                </a:cubicBezTo>
                <a:cubicBezTo>
                  <a:pt x="594911" y="1816036"/>
                  <a:pt x="616945" y="1915187"/>
                  <a:pt x="661012" y="1917023"/>
                </a:cubicBezTo>
                <a:cubicBezTo>
                  <a:pt x="705079" y="1918859"/>
                  <a:pt x="756491" y="1819707"/>
                  <a:pt x="815248" y="1817871"/>
                </a:cubicBezTo>
                <a:cubicBezTo>
                  <a:pt x="874005" y="1816035"/>
                  <a:pt x="963976" y="1904170"/>
                  <a:pt x="1013552" y="1906006"/>
                </a:cubicBezTo>
                <a:cubicBezTo>
                  <a:pt x="1063128" y="1907842"/>
                  <a:pt x="1068636" y="1825216"/>
                  <a:pt x="1112703" y="1828888"/>
                </a:cubicBezTo>
                <a:cubicBezTo>
                  <a:pt x="1156770" y="1832560"/>
                  <a:pt x="1232052" y="1924368"/>
                  <a:pt x="1277956" y="1928040"/>
                </a:cubicBezTo>
                <a:cubicBezTo>
                  <a:pt x="1323860" y="1931712"/>
                  <a:pt x="1344058" y="1852758"/>
                  <a:pt x="1388125" y="1850922"/>
                </a:cubicBezTo>
                <a:cubicBezTo>
                  <a:pt x="1432192" y="1849086"/>
                  <a:pt x="1501966" y="1920695"/>
                  <a:pt x="1542361" y="1917023"/>
                </a:cubicBezTo>
                <a:cubicBezTo>
                  <a:pt x="1582756" y="1913351"/>
                  <a:pt x="1577248" y="1825216"/>
                  <a:pt x="1630496" y="1828888"/>
                </a:cubicBezTo>
                <a:cubicBezTo>
                  <a:pt x="1683744" y="1832560"/>
                  <a:pt x="1792077" y="1937221"/>
                  <a:pt x="1861850" y="1939057"/>
                </a:cubicBezTo>
                <a:cubicBezTo>
                  <a:pt x="1931623" y="1940893"/>
                  <a:pt x="1999561" y="1845413"/>
                  <a:pt x="2049137" y="1839905"/>
                </a:cubicBezTo>
                <a:cubicBezTo>
                  <a:pt x="2098713" y="1834397"/>
                  <a:pt x="2124419" y="1911514"/>
                  <a:pt x="2159306" y="1906006"/>
                </a:cubicBezTo>
                <a:cubicBezTo>
                  <a:pt x="2194193" y="1900498"/>
                  <a:pt x="2218063" y="1803183"/>
                  <a:pt x="2258458" y="1806855"/>
                </a:cubicBezTo>
                <a:cubicBezTo>
                  <a:pt x="2298853" y="1810527"/>
                  <a:pt x="2366790" y="1929876"/>
                  <a:pt x="2401677" y="1928040"/>
                </a:cubicBezTo>
                <a:cubicBezTo>
                  <a:pt x="2436564" y="1926204"/>
                  <a:pt x="2416366" y="1797674"/>
                  <a:pt x="2467778" y="1795838"/>
                </a:cubicBezTo>
                <a:cubicBezTo>
                  <a:pt x="2519190" y="1794002"/>
                  <a:pt x="2658737" y="1918859"/>
                  <a:pt x="2710149" y="1917023"/>
                </a:cubicBezTo>
                <a:cubicBezTo>
                  <a:pt x="2761561" y="1915187"/>
                  <a:pt x="2719329" y="1812363"/>
                  <a:pt x="2776250" y="1784821"/>
                </a:cubicBezTo>
                <a:cubicBezTo>
                  <a:pt x="2833171" y="1757279"/>
                  <a:pt x="3014949" y="1781148"/>
                  <a:pt x="3051672" y="1751770"/>
                </a:cubicBezTo>
                <a:cubicBezTo>
                  <a:pt x="3088395" y="1722392"/>
                  <a:pt x="2987407" y="1647110"/>
                  <a:pt x="2996588" y="1608551"/>
                </a:cubicBezTo>
                <a:cubicBezTo>
                  <a:pt x="3005769" y="1569992"/>
                  <a:pt x="3101248" y="1557139"/>
                  <a:pt x="3106756" y="1520416"/>
                </a:cubicBezTo>
                <a:cubicBezTo>
                  <a:pt x="3112264" y="1483693"/>
                  <a:pt x="3020457" y="1439626"/>
                  <a:pt x="3029638" y="1388214"/>
                </a:cubicBezTo>
                <a:cubicBezTo>
                  <a:pt x="3038819" y="1336802"/>
                  <a:pt x="3161841" y="1263356"/>
                  <a:pt x="3161841" y="1211944"/>
                </a:cubicBezTo>
                <a:cubicBezTo>
                  <a:pt x="3161841" y="1160532"/>
                  <a:pt x="3031474" y="1129317"/>
                  <a:pt x="3029638" y="1079741"/>
                </a:cubicBezTo>
                <a:cubicBezTo>
                  <a:pt x="3027802" y="1030165"/>
                  <a:pt x="3148988" y="964064"/>
                  <a:pt x="3150824" y="914488"/>
                </a:cubicBezTo>
                <a:cubicBezTo>
                  <a:pt x="3152660" y="864912"/>
                  <a:pt x="3044327" y="833698"/>
                  <a:pt x="3040655" y="782286"/>
                </a:cubicBezTo>
                <a:cubicBezTo>
                  <a:pt x="3036983" y="730874"/>
                  <a:pt x="3132462" y="648247"/>
                  <a:pt x="3128790" y="606016"/>
                </a:cubicBezTo>
                <a:cubicBezTo>
                  <a:pt x="3125118" y="563785"/>
                  <a:pt x="3013112" y="569293"/>
                  <a:pt x="3018621" y="528898"/>
                </a:cubicBezTo>
                <a:cubicBezTo>
                  <a:pt x="3024130" y="488503"/>
                  <a:pt x="3169186" y="405876"/>
                  <a:pt x="3161841" y="363645"/>
                </a:cubicBezTo>
                <a:cubicBezTo>
                  <a:pt x="3154496" y="321414"/>
                  <a:pt x="3005768" y="325086"/>
                  <a:pt x="2974554" y="275510"/>
                </a:cubicBezTo>
                <a:cubicBezTo>
                  <a:pt x="2943340" y="225934"/>
                  <a:pt x="2996588" y="90060"/>
                  <a:pt x="2974554" y="66190"/>
                </a:cubicBezTo>
                <a:cubicBezTo>
                  <a:pt x="2952520" y="42320"/>
                  <a:pt x="2888256" y="143308"/>
                  <a:pt x="2842352" y="132291"/>
                </a:cubicBezTo>
                <a:cubicBezTo>
                  <a:pt x="2796448" y="121274"/>
                  <a:pt x="2735855" y="3760"/>
                  <a:pt x="2699132" y="88"/>
                </a:cubicBezTo>
                <a:cubicBezTo>
                  <a:pt x="2662409" y="-3584"/>
                  <a:pt x="2666081" y="108421"/>
                  <a:pt x="2622014" y="110257"/>
                </a:cubicBezTo>
                <a:cubicBezTo>
                  <a:pt x="2577947" y="112093"/>
                  <a:pt x="2465941" y="-10929"/>
                  <a:pt x="2434727" y="11105"/>
                </a:cubicBezTo>
                <a:cubicBezTo>
                  <a:pt x="2403513" y="33139"/>
                  <a:pt x="2419120" y="137799"/>
                  <a:pt x="2434727" y="242459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34152" name="TextBox 23"/>
          <p:cNvSpPr txBox="1">
            <a:spLocks noChangeArrowheads="1"/>
          </p:cNvSpPr>
          <p:nvPr/>
        </p:nvSpPr>
        <p:spPr bwMode="auto">
          <a:xfrm>
            <a:off x="6126163" y="2052638"/>
            <a:ext cx="51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 =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688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1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7167563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2</a:t>
            </a:r>
          </a:p>
        </p:txBody>
      </p:sp>
      <p:sp>
        <p:nvSpPr>
          <p:cNvPr id="134155" name="Rounded Rectangle 28"/>
          <p:cNvSpPr>
            <a:spLocks noChangeArrowheads="1"/>
          </p:cNvSpPr>
          <p:nvPr/>
        </p:nvSpPr>
        <p:spPr bwMode="auto">
          <a:xfrm>
            <a:off x="6315075" y="3238500"/>
            <a:ext cx="2424113" cy="2628900"/>
          </a:xfrm>
          <a:prstGeom prst="roundRect">
            <a:avLst>
              <a:gd name="adj" fmla="val 4394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367463" y="3416300"/>
            <a:ext cx="855662" cy="460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36" name="Multiply 35"/>
          <p:cNvSpPr/>
          <p:nvPr/>
        </p:nvSpPr>
        <p:spPr bwMode="auto">
          <a:xfrm>
            <a:off x="6643688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30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6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نحوه اجرای دستور </a:t>
            </a:r>
            <a:r>
              <a:rPr lang="en-US" dirty="0"/>
              <a:t>for</a:t>
            </a:r>
          </a:p>
        </p:txBody>
      </p:sp>
      <p:sp>
        <p:nvSpPr>
          <p:cNvPr id="135171" name="Content Placeholder 6"/>
          <p:cNvSpPr>
            <a:spLocks noGrp="1"/>
          </p:cNvSpPr>
          <p:nvPr>
            <p:ph idx="1"/>
          </p:nvPr>
        </p:nvSpPr>
        <p:spPr>
          <a:xfrm>
            <a:off x="838200" y="1524000"/>
            <a:ext cx="5181600" cy="4800600"/>
          </a:xfrm>
          <a:solidFill>
            <a:srgbClr val="FFFF99"/>
          </a:solidFill>
          <a:ln cap="flat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i;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r>
              <a:rPr lang="en-US" altLang="en-US"/>
              <a:t>for  (i=1;   i&lt;=3;    i++)</a:t>
            </a:r>
          </a:p>
          <a:p>
            <a:pPr marL="0" indent="0">
              <a:buFontTx/>
              <a:buNone/>
            </a:pPr>
            <a:r>
              <a:rPr lang="en-US" altLang="en-US"/>
              <a:t>     {</a:t>
            </a:r>
          </a:p>
          <a:p>
            <a:pPr marL="0" indent="0">
              <a:buFontTx/>
              <a:buNone/>
            </a:pPr>
            <a:r>
              <a:rPr lang="en-US" altLang="en-US"/>
              <a:t>     cout &lt;&lt; “hello \n”;</a:t>
            </a:r>
          </a:p>
          <a:p>
            <a:pPr marL="0" indent="0">
              <a:buFontTx/>
              <a:buNone/>
            </a:pPr>
            <a:r>
              <a:rPr lang="en-US" altLang="en-US"/>
              <a:t>    }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554163" y="3008313"/>
            <a:ext cx="1379537" cy="638175"/>
          </a:xfrm>
          <a:custGeom>
            <a:avLst/>
            <a:gdLst>
              <a:gd name="T0" fmla="*/ 1277163 w 1380285"/>
              <a:gd name="T1" fmla="*/ 0 h 638978"/>
              <a:gd name="T2" fmla="*/ 1319384 w 1380285"/>
              <a:gd name="T3" fmla="*/ 119699 h 638978"/>
              <a:gd name="T4" fmla="*/ 1203278 w 1380285"/>
              <a:gd name="T5" fmla="*/ 159601 h 638978"/>
              <a:gd name="T6" fmla="*/ 1256053 w 1380285"/>
              <a:gd name="T7" fmla="*/ 249375 h 638978"/>
              <a:gd name="T8" fmla="*/ 1066065 w 1380285"/>
              <a:gd name="T9" fmla="*/ 229426 h 638978"/>
              <a:gd name="T10" fmla="*/ 1055508 w 1380285"/>
              <a:gd name="T11" fmla="*/ 339150 h 638978"/>
              <a:gd name="T12" fmla="*/ 876067 w 1380285"/>
              <a:gd name="T13" fmla="*/ 279302 h 638978"/>
              <a:gd name="T14" fmla="*/ 833845 w 1380285"/>
              <a:gd name="T15" fmla="*/ 399001 h 638978"/>
              <a:gd name="T16" fmla="*/ 686079 w 1380285"/>
              <a:gd name="T17" fmla="*/ 349125 h 638978"/>
              <a:gd name="T18" fmla="*/ 643859 w 1380285"/>
              <a:gd name="T19" fmla="*/ 428925 h 638978"/>
              <a:gd name="T20" fmla="*/ 485533 w 1380285"/>
              <a:gd name="T21" fmla="*/ 399001 h 638978"/>
              <a:gd name="T22" fmla="*/ 443312 w 1380285"/>
              <a:gd name="T23" fmla="*/ 478800 h 638978"/>
              <a:gd name="T24" fmla="*/ 295542 w 1380285"/>
              <a:gd name="T25" fmla="*/ 488774 h 638978"/>
              <a:gd name="T26" fmla="*/ 274433 w 1380285"/>
              <a:gd name="T27" fmla="*/ 538653 h 638978"/>
              <a:gd name="T28" fmla="*/ 0 w 1380285"/>
              <a:gd name="T29" fmla="*/ 578554 h 63897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380285"/>
              <a:gd name="T46" fmla="*/ 0 h 638978"/>
              <a:gd name="T47" fmla="*/ 1380285 w 1380285"/>
              <a:gd name="T48" fmla="*/ 638978 h 63897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380285" h="638978">
                <a:moveTo>
                  <a:pt x="1333041" y="0"/>
                </a:moveTo>
                <a:cubicBezTo>
                  <a:pt x="1361501" y="51412"/>
                  <a:pt x="1389962" y="102824"/>
                  <a:pt x="1377109" y="132202"/>
                </a:cubicBezTo>
                <a:cubicBezTo>
                  <a:pt x="1364256" y="161580"/>
                  <a:pt x="1266940" y="152400"/>
                  <a:pt x="1255923" y="176270"/>
                </a:cubicBezTo>
                <a:cubicBezTo>
                  <a:pt x="1244906" y="200140"/>
                  <a:pt x="1334878" y="262569"/>
                  <a:pt x="1311008" y="275422"/>
                </a:cubicBezTo>
                <a:cubicBezTo>
                  <a:pt x="1287138" y="288275"/>
                  <a:pt x="1147591" y="236863"/>
                  <a:pt x="1112704" y="253388"/>
                </a:cubicBezTo>
                <a:cubicBezTo>
                  <a:pt x="1077817" y="269913"/>
                  <a:pt x="1134738" y="365392"/>
                  <a:pt x="1101687" y="374573"/>
                </a:cubicBezTo>
                <a:cubicBezTo>
                  <a:pt x="1068636" y="383754"/>
                  <a:pt x="952959" y="297455"/>
                  <a:pt x="914400" y="308472"/>
                </a:cubicBezTo>
                <a:cubicBezTo>
                  <a:pt x="875841" y="319489"/>
                  <a:pt x="903383" y="427822"/>
                  <a:pt x="870333" y="440675"/>
                </a:cubicBezTo>
                <a:cubicBezTo>
                  <a:pt x="837283" y="453528"/>
                  <a:pt x="749148" y="380082"/>
                  <a:pt x="716097" y="385590"/>
                </a:cubicBezTo>
                <a:cubicBezTo>
                  <a:pt x="683046" y="391098"/>
                  <a:pt x="706916" y="464544"/>
                  <a:pt x="672029" y="473725"/>
                </a:cubicBezTo>
                <a:cubicBezTo>
                  <a:pt x="637142" y="482906"/>
                  <a:pt x="541663" y="431494"/>
                  <a:pt x="506776" y="440675"/>
                </a:cubicBezTo>
                <a:cubicBezTo>
                  <a:pt x="471889" y="449856"/>
                  <a:pt x="495759" y="512284"/>
                  <a:pt x="462709" y="528809"/>
                </a:cubicBezTo>
                <a:cubicBezTo>
                  <a:pt x="429659" y="545334"/>
                  <a:pt x="337851" y="528809"/>
                  <a:pt x="308473" y="539826"/>
                </a:cubicBezTo>
                <a:cubicBezTo>
                  <a:pt x="279095" y="550843"/>
                  <a:pt x="337851" y="578386"/>
                  <a:pt x="286439" y="594911"/>
                </a:cubicBezTo>
                <a:cubicBezTo>
                  <a:pt x="235027" y="611436"/>
                  <a:pt x="117513" y="625207"/>
                  <a:pt x="0" y="638978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520825" y="2466975"/>
            <a:ext cx="3162300" cy="1939925"/>
          </a:xfrm>
          <a:custGeom>
            <a:avLst/>
            <a:gdLst>
              <a:gd name="T0" fmla="*/ 0 w 3162110"/>
              <a:gd name="T1" fmla="*/ 1744486 h 1939083"/>
              <a:gd name="T2" fmla="*/ 110721 w 3162110"/>
              <a:gd name="T3" fmla="*/ 1858498 h 1939083"/>
              <a:gd name="T4" fmla="*/ 254573 w 3162110"/>
              <a:gd name="T5" fmla="*/ 1790093 h 1939083"/>
              <a:gd name="T6" fmla="*/ 398503 w 3162110"/>
              <a:gd name="T7" fmla="*/ 1926905 h 1939083"/>
              <a:gd name="T8" fmla="*/ 553450 w 3162110"/>
              <a:gd name="T9" fmla="*/ 1869900 h 1939083"/>
              <a:gd name="T10" fmla="*/ 664172 w 3162110"/>
              <a:gd name="T11" fmla="*/ 1983910 h 1939083"/>
              <a:gd name="T12" fmla="*/ 819119 w 3162110"/>
              <a:gd name="T13" fmla="*/ 1881298 h 1939083"/>
              <a:gd name="T14" fmla="*/ 1018371 w 3162110"/>
              <a:gd name="T15" fmla="*/ 1972509 h 1939083"/>
              <a:gd name="T16" fmla="*/ 1117996 w 3162110"/>
              <a:gd name="T17" fmla="*/ 1892701 h 1939083"/>
              <a:gd name="T18" fmla="*/ 1284039 w 3162110"/>
              <a:gd name="T19" fmla="*/ 1995313 h 1939083"/>
              <a:gd name="T20" fmla="*/ 1394742 w 3162110"/>
              <a:gd name="T21" fmla="*/ 1915504 h 1939083"/>
              <a:gd name="T22" fmla="*/ 1549708 w 3162110"/>
              <a:gd name="T23" fmla="*/ 1983910 h 1939083"/>
              <a:gd name="T24" fmla="*/ 1638238 w 3162110"/>
              <a:gd name="T25" fmla="*/ 1892701 h 1939083"/>
              <a:gd name="T26" fmla="*/ 1870698 w 3162110"/>
              <a:gd name="T27" fmla="*/ 2006712 h 1939083"/>
              <a:gd name="T28" fmla="*/ 2058861 w 3162110"/>
              <a:gd name="T29" fmla="*/ 1904102 h 1939083"/>
              <a:gd name="T30" fmla="*/ 2169577 w 3162110"/>
              <a:gd name="T31" fmla="*/ 1972509 h 1939083"/>
              <a:gd name="T32" fmla="*/ 2269203 w 3162110"/>
              <a:gd name="T33" fmla="*/ 1869900 h 1939083"/>
              <a:gd name="T34" fmla="*/ 2413084 w 3162110"/>
              <a:gd name="T35" fmla="*/ 1995313 h 1939083"/>
              <a:gd name="T36" fmla="*/ 2479500 w 3162110"/>
              <a:gd name="T37" fmla="*/ 1858498 h 1939083"/>
              <a:gd name="T38" fmla="*/ 2723048 w 3162110"/>
              <a:gd name="T39" fmla="*/ 1983910 h 1939083"/>
              <a:gd name="T40" fmla="*/ 2789456 w 3162110"/>
              <a:gd name="T41" fmla="*/ 1847095 h 1939083"/>
              <a:gd name="T42" fmla="*/ 3066194 w 3162110"/>
              <a:gd name="T43" fmla="*/ 1812892 h 1939083"/>
              <a:gd name="T44" fmla="*/ 3010820 w 3162110"/>
              <a:gd name="T45" fmla="*/ 1664677 h 1939083"/>
              <a:gd name="T46" fmla="*/ 3121510 w 3162110"/>
              <a:gd name="T47" fmla="*/ 1573468 h 1939083"/>
              <a:gd name="T48" fmla="*/ 3044028 w 3162110"/>
              <a:gd name="T49" fmla="*/ 1436652 h 1939083"/>
              <a:gd name="T50" fmla="*/ 3176860 w 3162110"/>
              <a:gd name="T51" fmla="*/ 1254232 h 1939083"/>
              <a:gd name="T52" fmla="*/ 3044028 w 3162110"/>
              <a:gd name="T53" fmla="*/ 1117420 h 1939083"/>
              <a:gd name="T54" fmla="*/ 3165818 w 3162110"/>
              <a:gd name="T55" fmla="*/ 946396 h 1939083"/>
              <a:gd name="T56" fmla="*/ 3055100 w 3162110"/>
              <a:gd name="T57" fmla="*/ 809582 h 1939083"/>
              <a:gd name="T58" fmla="*/ 3143652 w 3162110"/>
              <a:gd name="T59" fmla="*/ 627162 h 1939083"/>
              <a:gd name="T60" fmla="*/ 3032986 w 3162110"/>
              <a:gd name="T61" fmla="*/ 547353 h 1939083"/>
              <a:gd name="T62" fmla="*/ 3176860 w 3162110"/>
              <a:gd name="T63" fmla="*/ 376333 h 1939083"/>
              <a:gd name="T64" fmla="*/ 2988688 w 3162110"/>
              <a:gd name="T65" fmla="*/ 285126 h 1939083"/>
              <a:gd name="T66" fmla="*/ 2988688 w 3162110"/>
              <a:gd name="T67" fmla="*/ 68500 h 1939083"/>
              <a:gd name="T68" fmla="*/ 2855868 w 3162110"/>
              <a:gd name="T69" fmla="*/ 136907 h 1939083"/>
              <a:gd name="T70" fmla="*/ 2711952 w 3162110"/>
              <a:gd name="T71" fmla="*/ 88 h 1939083"/>
              <a:gd name="T72" fmla="*/ 2634496 w 3162110"/>
              <a:gd name="T73" fmla="*/ 114100 h 1939083"/>
              <a:gd name="T74" fmla="*/ 2446292 w 3162110"/>
              <a:gd name="T75" fmla="*/ 11500 h 1939083"/>
              <a:gd name="T76" fmla="*/ 2446292 w 3162110"/>
              <a:gd name="T77" fmla="*/ 250919 h 193908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162110"/>
              <a:gd name="T118" fmla="*/ 0 h 1939083"/>
              <a:gd name="T119" fmla="*/ 3162110 w 3162110"/>
              <a:gd name="T120" fmla="*/ 1939083 h 193908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162110" h="1939083">
                <a:moveTo>
                  <a:pt x="0" y="1685669"/>
                </a:moveTo>
                <a:cubicBezTo>
                  <a:pt x="33968" y="1737081"/>
                  <a:pt x="67937" y="1788493"/>
                  <a:pt x="110168" y="1795838"/>
                </a:cubicBezTo>
                <a:cubicBezTo>
                  <a:pt x="152399" y="1803183"/>
                  <a:pt x="205648" y="1718720"/>
                  <a:pt x="253388" y="1729737"/>
                </a:cubicBezTo>
                <a:cubicBezTo>
                  <a:pt x="301128" y="1740754"/>
                  <a:pt x="347031" y="1849086"/>
                  <a:pt x="396607" y="1861939"/>
                </a:cubicBezTo>
                <a:cubicBezTo>
                  <a:pt x="446183" y="1874792"/>
                  <a:pt x="506776" y="1797674"/>
                  <a:pt x="550843" y="1806855"/>
                </a:cubicBezTo>
                <a:cubicBezTo>
                  <a:pt x="594911" y="1816036"/>
                  <a:pt x="616945" y="1915187"/>
                  <a:pt x="661012" y="1917023"/>
                </a:cubicBezTo>
                <a:cubicBezTo>
                  <a:pt x="705079" y="1918859"/>
                  <a:pt x="756491" y="1819707"/>
                  <a:pt x="815248" y="1817871"/>
                </a:cubicBezTo>
                <a:cubicBezTo>
                  <a:pt x="874005" y="1816035"/>
                  <a:pt x="963976" y="1904170"/>
                  <a:pt x="1013552" y="1906006"/>
                </a:cubicBezTo>
                <a:cubicBezTo>
                  <a:pt x="1063128" y="1907842"/>
                  <a:pt x="1068636" y="1825216"/>
                  <a:pt x="1112703" y="1828888"/>
                </a:cubicBezTo>
                <a:cubicBezTo>
                  <a:pt x="1156770" y="1832560"/>
                  <a:pt x="1232052" y="1924368"/>
                  <a:pt x="1277956" y="1928040"/>
                </a:cubicBezTo>
                <a:cubicBezTo>
                  <a:pt x="1323860" y="1931712"/>
                  <a:pt x="1344058" y="1852758"/>
                  <a:pt x="1388125" y="1850922"/>
                </a:cubicBezTo>
                <a:cubicBezTo>
                  <a:pt x="1432192" y="1849086"/>
                  <a:pt x="1501966" y="1920695"/>
                  <a:pt x="1542361" y="1917023"/>
                </a:cubicBezTo>
                <a:cubicBezTo>
                  <a:pt x="1582756" y="1913351"/>
                  <a:pt x="1577248" y="1825216"/>
                  <a:pt x="1630496" y="1828888"/>
                </a:cubicBezTo>
                <a:cubicBezTo>
                  <a:pt x="1683744" y="1832560"/>
                  <a:pt x="1792077" y="1937221"/>
                  <a:pt x="1861850" y="1939057"/>
                </a:cubicBezTo>
                <a:cubicBezTo>
                  <a:pt x="1931623" y="1940893"/>
                  <a:pt x="1999561" y="1845413"/>
                  <a:pt x="2049137" y="1839905"/>
                </a:cubicBezTo>
                <a:cubicBezTo>
                  <a:pt x="2098713" y="1834397"/>
                  <a:pt x="2124419" y="1911514"/>
                  <a:pt x="2159306" y="1906006"/>
                </a:cubicBezTo>
                <a:cubicBezTo>
                  <a:pt x="2194193" y="1900498"/>
                  <a:pt x="2218063" y="1803183"/>
                  <a:pt x="2258458" y="1806855"/>
                </a:cubicBezTo>
                <a:cubicBezTo>
                  <a:pt x="2298853" y="1810527"/>
                  <a:pt x="2366790" y="1929876"/>
                  <a:pt x="2401677" y="1928040"/>
                </a:cubicBezTo>
                <a:cubicBezTo>
                  <a:pt x="2436564" y="1926204"/>
                  <a:pt x="2416366" y="1797674"/>
                  <a:pt x="2467778" y="1795838"/>
                </a:cubicBezTo>
                <a:cubicBezTo>
                  <a:pt x="2519190" y="1794002"/>
                  <a:pt x="2658737" y="1918859"/>
                  <a:pt x="2710149" y="1917023"/>
                </a:cubicBezTo>
                <a:cubicBezTo>
                  <a:pt x="2761561" y="1915187"/>
                  <a:pt x="2719329" y="1812363"/>
                  <a:pt x="2776250" y="1784821"/>
                </a:cubicBezTo>
                <a:cubicBezTo>
                  <a:pt x="2833171" y="1757279"/>
                  <a:pt x="3014949" y="1781148"/>
                  <a:pt x="3051672" y="1751770"/>
                </a:cubicBezTo>
                <a:cubicBezTo>
                  <a:pt x="3088395" y="1722392"/>
                  <a:pt x="2987407" y="1647110"/>
                  <a:pt x="2996588" y="1608551"/>
                </a:cubicBezTo>
                <a:cubicBezTo>
                  <a:pt x="3005769" y="1569992"/>
                  <a:pt x="3101248" y="1557139"/>
                  <a:pt x="3106756" y="1520416"/>
                </a:cubicBezTo>
                <a:cubicBezTo>
                  <a:pt x="3112264" y="1483693"/>
                  <a:pt x="3020457" y="1439626"/>
                  <a:pt x="3029638" y="1388214"/>
                </a:cubicBezTo>
                <a:cubicBezTo>
                  <a:pt x="3038819" y="1336802"/>
                  <a:pt x="3161841" y="1263356"/>
                  <a:pt x="3161841" y="1211944"/>
                </a:cubicBezTo>
                <a:cubicBezTo>
                  <a:pt x="3161841" y="1160532"/>
                  <a:pt x="3031474" y="1129317"/>
                  <a:pt x="3029638" y="1079741"/>
                </a:cubicBezTo>
                <a:cubicBezTo>
                  <a:pt x="3027802" y="1030165"/>
                  <a:pt x="3148988" y="964064"/>
                  <a:pt x="3150824" y="914488"/>
                </a:cubicBezTo>
                <a:cubicBezTo>
                  <a:pt x="3152660" y="864912"/>
                  <a:pt x="3044327" y="833698"/>
                  <a:pt x="3040655" y="782286"/>
                </a:cubicBezTo>
                <a:cubicBezTo>
                  <a:pt x="3036983" y="730874"/>
                  <a:pt x="3132462" y="648247"/>
                  <a:pt x="3128790" y="606016"/>
                </a:cubicBezTo>
                <a:cubicBezTo>
                  <a:pt x="3125118" y="563785"/>
                  <a:pt x="3013112" y="569293"/>
                  <a:pt x="3018621" y="528898"/>
                </a:cubicBezTo>
                <a:cubicBezTo>
                  <a:pt x="3024130" y="488503"/>
                  <a:pt x="3169186" y="405876"/>
                  <a:pt x="3161841" y="363645"/>
                </a:cubicBezTo>
                <a:cubicBezTo>
                  <a:pt x="3154496" y="321414"/>
                  <a:pt x="3005768" y="325086"/>
                  <a:pt x="2974554" y="275510"/>
                </a:cubicBezTo>
                <a:cubicBezTo>
                  <a:pt x="2943340" y="225934"/>
                  <a:pt x="2996588" y="90060"/>
                  <a:pt x="2974554" y="66190"/>
                </a:cubicBezTo>
                <a:cubicBezTo>
                  <a:pt x="2952520" y="42320"/>
                  <a:pt x="2888256" y="143308"/>
                  <a:pt x="2842352" y="132291"/>
                </a:cubicBezTo>
                <a:cubicBezTo>
                  <a:pt x="2796448" y="121274"/>
                  <a:pt x="2735855" y="3760"/>
                  <a:pt x="2699132" y="88"/>
                </a:cubicBezTo>
                <a:cubicBezTo>
                  <a:pt x="2662409" y="-3584"/>
                  <a:pt x="2666081" y="108421"/>
                  <a:pt x="2622014" y="110257"/>
                </a:cubicBezTo>
                <a:cubicBezTo>
                  <a:pt x="2577947" y="112093"/>
                  <a:pt x="2465941" y="-10929"/>
                  <a:pt x="2434727" y="11105"/>
                </a:cubicBezTo>
                <a:cubicBezTo>
                  <a:pt x="2403513" y="33139"/>
                  <a:pt x="2419120" y="137799"/>
                  <a:pt x="2434727" y="242459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3046413" y="2354263"/>
            <a:ext cx="731837" cy="300037"/>
          </a:xfrm>
          <a:custGeom>
            <a:avLst/>
            <a:gdLst>
              <a:gd name="T0" fmla="*/ 657338 w 732845"/>
              <a:gd name="T1" fmla="*/ 279415 h 300311"/>
              <a:gd name="T2" fmla="*/ 538759 w 732845"/>
              <a:gd name="T3" fmla="*/ 115410 h 300311"/>
              <a:gd name="T4" fmla="*/ 360886 w 732845"/>
              <a:gd name="T5" fmla="*/ 2659 h 300311"/>
              <a:gd name="T6" fmla="*/ 34787 w 732845"/>
              <a:gd name="T7" fmla="*/ 228164 h 300311"/>
              <a:gd name="T8" fmla="*/ 24904 w 732845"/>
              <a:gd name="T9" fmla="*/ 228164 h 3003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845"/>
              <a:gd name="T16" fmla="*/ 0 h 300311"/>
              <a:gd name="T17" fmla="*/ 732845 w 732845"/>
              <a:gd name="T18" fmla="*/ 300311 h 3003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845" h="300311">
                <a:moveTo>
                  <a:pt x="732845" y="300311"/>
                </a:moveTo>
                <a:cubicBezTo>
                  <a:pt x="694285" y="236964"/>
                  <a:pt x="655726" y="173617"/>
                  <a:pt x="600642" y="124041"/>
                </a:cubicBezTo>
                <a:cubicBezTo>
                  <a:pt x="545558" y="74465"/>
                  <a:pt x="495982" y="-17342"/>
                  <a:pt x="402339" y="2856"/>
                </a:cubicBezTo>
                <a:cubicBezTo>
                  <a:pt x="308696" y="23054"/>
                  <a:pt x="101211" y="204832"/>
                  <a:pt x="38782" y="245227"/>
                </a:cubicBezTo>
                <a:cubicBezTo>
                  <a:pt x="-23647" y="285622"/>
                  <a:pt x="2059" y="265424"/>
                  <a:pt x="27765" y="245227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35175" name="TextBox 23"/>
          <p:cNvSpPr txBox="1">
            <a:spLocks noChangeArrowheads="1"/>
          </p:cNvSpPr>
          <p:nvPr/>
        </p:nvSpPr>
        <p:spPr bwMode="auto">
          <a:xfrm>
            <a:off x="6126163" y="2052638"/>
            <a:ext cx="51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 =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688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1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7167563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2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7691438" y="2066925"/>
            <a:ext cx="523875" cy="422275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3</a:t>
            </a:r>
          </a:p>
        </p:txBody>
      </p:sp>
      <p:sp>
        <p:nvSpPr>
          <p:cNvPr id="135179" name="Rounded Rectangle 28"/>
          <p:cNvSpPr>
            <a:spLocks noChangeArrowheads="1"/>
          </p:cNvSpPr>
          <p:nvPr/>
        </p:nvSpPr>
        <p:spPr bwMode="auto">
          <a:xfrm>
            <a:off x="6315075" y="3238500"/>
            <a:ext cx="2424113" cy="2628900"/>
          </a:xfrm>
          <a:prstGeom prst="roundRect">
            <a:avLst>
              <a:gd name="adj" fmla="val 4394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5180" name="TextBox 29"/>
          <p:cNvSpPr txBox="1">
            <a:spLocks noChangeArrowheads="1"/>
          </p:cNvSpPr>
          <p:nvPr/>
        </p:nvSpPr>
        <p:spPr bwMode="auto">
          <a:xfrm>
            <a:off x="6367463" y="3416300"/>
            <a:ext cx="855662" cy="460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367463" y="3876675"/>
            <a:ext cx="855662" cy="461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36" name="Multiply 35"/>
          <p:cNvSpPr/>
          <p:nvPr/>
        </p:nvSpPr>
        <p:spPr bwMode="auto">
          <a:xfrm>
            <a:off x="6643688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Multiply 36"/>
          <p:cNvSpPr/>
          <p:nvPr/>
        </p:nvSpPr>
        <p:spPr bwMode="auto">
          <a:xfrm>
            <a:off x="7167563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" name="Straight Connector 2"/>
          <p:cNvCxnSpPr>
            <a:cxnSpLocks noChangeShapeType="1"/>
          </p:cNvCxnSpPr>
          <p:nvPr/>
        </p:nvCxnSpPr>
        <p:spPr bwMode="auto">
          <a:xfrm>
            <a:off x="3657600" y="3008313"/>
            <a:ext cx="6096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569658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8" grpId="0" animBg="1"/>
      <p:bldP spid="18" grpId="1" animBg="1"/>
      <p:bldP spid="28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>
              <a:defRPr/>
            </a:pPr>
            <a:r>
              <a:rPr lang="fa-IR" dirty="0"/>
              <a:t>نحوه اجرای دستور </a:t>
            </a:r>
            <a:r>
              <a:rPr lang="en-US" dirty="0"/>
              <a:t>for</a:t>
            </a:r>
          </a:p>
        </p:txBody>
      </p:sp>
      <p:sp>
        <p:nvSpPr>
          <p:cNvPr id="136195" name="Content Placeholder 6"/>
          <p:cNvSpPr>
            <a:spLocks noGrp="1"/>
          </p:cNvSpPr>
          <p:nvPr>
            <p:ph idx="1"/>
          </p:nvPr>
        </p:nvSpPr>
        <p:spPr>
          <a:xfrm>
            <a:off x="838200" y="1524000"/>
            <a:ext cx="5181600" cy="4800600"/>
          </a:xfrm>
          <a:solidFill>
            <a:srgbClr val="FFFF99"/>
          </a:solidFill>
          <a:ln cap="flat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int i;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r>
              <a:rPr lang="en-US" altLang="en-US"/>
              <a:t>for  (i=1;   i&lt;=3;    i++)</a:t>
            </a:r>
          </a:p>
          <a:p>
            <a:pPr marL="0" indent="0">
              <a:buFontTx/>
              <a:buNone/>
            </a:pPr>
            <a:r>
              <a:rPr lang="en-US" altLang="en-US"/>
              <a:t>     {</a:t>
            </a:r>
          </a:p>
          <a:p>
            <a:pPr marL="0" indent="0">
              <a:buFontTx/>
              <a:buNone/>
            </a:pPr>
            <a:r>
              <a:rPr lang="en-US" altLang="en-US"/>
              <a:t>     cout &lt;&lt; “hello \n”;</a:t>
            </a:r>
          </a:p>
          <a:p>
            <a:pPr marL="0" indent="0">
              <a:buFontTx/>
              <a:buNone/>
            </a:pPr>
            <a:r>
              <a:rPr lang="en-US" altLang="en-US"/>
              <a:t>    }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554163" y="3008313"/>
            <a:ext cx="1379537" cy="638175"/>
          </a:xfrm>
          <a:custGeom>
            <a:avLst/>
            <a:gdLst>
              <a:gd name="T0" fmla="*/ 1277163 w 1380285"/>
              <a:gd name="T1" fmla="*/ 0 h 638978"/>
              <a:gd name="T2" fmla="*/ 1319384 w 1380285"/>
              <a:gd name="T3" fmla="*/ 119699 h 638978"/>
              <a:gd name="T4" fmla="*/ 1203278 w 1380285"/>
              <a:gd name="T5" fmla="*/ 159601 h 638978"/>
              <a:gd name="T6" fmla="*/ 1256053 w 1380285"/>
              <a:gd name="T7" fmla="*/ 249375 h 638978"/>
              <a:gd name="T8" fmla="*/ 1066065 w 1380285"/>
              <a:gd name="T9" fmla="*/ 229426 h 638978"/>
              <a:gd name="T10" fmla="*/ 1055508 w 1380285"/>
              <a:gd name="T11" fmla="*/ 339150 h 638978"/>
              <a:gd name="T12" fmla="*/ 876067 w 1380285"/>
              <a:gd name="T13" fmla="*/ 279302 h 638978"/>
              <a:gd name="T14" fmla="*/ 833845 w 1380285"/>
              <a:gd name="T15" fmla="*/ 399001 h 638978"/>
              <a:gd name="T16" fmla="*/ 686079 w 1380285"/>
              <a:gd name="T17" fmla="*/ 349125 h 638978"/>
              <a:gd name="T18" fmla="*/ 643859 w 1380285"/>
              <a:gd name="T19" fmla="*/ 428925 h 638978"/>
              <a:gd name="T20" fmla="*/ 485533 w 1380285"/>
              <a:gd name="T21" fmla="*/ 399001 h 638978"/>
              <a:gd name="T22" fmla="*/ 443312 w 1380285"/>
              <a:gd name="T23" fmla="*/ 478800 h 638978"/>
              <a:gd name="T24" fmla="*/ 295542 w 1380285"/>
              <a:gd name="T25" fmla="*/ 488774 h 638978"/>
              <a:gd name="T26" fmla="*/ 274433 w 1380285"/>
              <a:gd name="T27" fmla="*/ 538653 h 638978"/>
              <a:gd name="T28" fmla="*/ 0 w 1380285"/>
              <a:gd name="T29" fmla="*/ 578554 h 63897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380285"/>
              <a:gd name="T46" fmla="*/ 0 h 638978"/>
              <a:gd name="T47" fmla="*/ 1380285 w 1380285"/>
              <a:gd name="T48" fmla="*/ 638978 h 63897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380285" h="638978">
                <a:moveTo>
                  <a:pt x="1333041" y="0"/>
                </a:moveTo>
                <a:cubicBezTo>
                  <a:pt x="1361501" y="51412"/>
                  <a:pt x="1389962" y="102824"/>
                  <a:pt x="1377109" y="132202"/>
                </a:cubicBezTo>
                <a:cubicBezTo>
                  <a:pt x="1364256" y="161580"/>
                  <a:pt x="1266940" y="152400"/>
                  <a:pt x="1255923" y="176270"/>
                </a:cubicBezTo>
                <a:cubicBezTo>
                  <a:pt x="1244906" y="200140"/>
                  <a:pt x="1334878" y="262569"/>
                  <a:pt x="1311008" y="275422"/>
                </a:cubicBezTo>
                <a:cubicBezTo>
                  <a:pt x="1287138" y="288275"/>
                  <a:pt x="1147591" y="236863"/>
                  <a:pt x="1112704" y="253388"/>
                </a:cubicBezTo>
                <a:cubicBezTo>
                  <a:pt x="1077817" y="269913"/>
                  <a:pt x="1134738" y="365392"/>
                  <a:pt x="1101687" y="374573"/>
                </a:cubicBezTo>
                <a:cubicBezTo>
                  <a:pt x="1068636" y="383754"/>
                  <a:pt x="952959" y="297455"/>
                  <a:pt x="914400" y="308472"/>
                </a:cubicBezTo>
                <a:cubicBezTo>
                  <a:pt x="875841" y="319489"/>
                  <a:pt x="903383" y="427822"/>
                  <a:pt x="870333" y="440675"/>
                </a:cubicBezTo>
                <a:cubicBezTo>
                  <a:pt x="837283" y="453528"/>
                  <a:pt x="749148" y="380082"/>
                  <a:pt x="716097" y="385590"/>
                </a:cubicBezTo>
                <a:cubicBezTo>
                  <a:pt x="683046" y="391098"/>
                  <a:pt x="706916" y="464544"/>
                  <a:pt x="672029" y="473725"/>
                </a:cubicBezTo>
                <a:cubicBezTo>
                  <a:pt x="637142" y="482906"/>
                  <a:pt x="541663" y="431494"/>
                  <a:pt x="506776" y="440675"/>
                </a:cubicBezTo>
                <a:cubicBezTo>
                  <a:pt x="471889" y="449856"/>
                  <a:pt x="495759" y="512284"/>
                  <a:pt x="462709" y="528809"/>
                </a:cubicBezTo>
                <a:cubicBezTo>
                  <a:pt x="429659" y="545334"/>
                  <a:pt x="337851" y="528809"/>
                  <a:pt x="308473" y="539826"/>
                </a:cubicBezTo>
                <a:cubicBezTo>
                  <a:pt x="279095" y="550843"/>
                  <a:pt x="337851" y="578386"/>
                  <a:pt x="286439" y="594911"/>
                </a:cubicBezTo>
                <a:cubicBezTo>
                  <a:pt x="235027" y="611436"/>
                  <a:pt x="117513" y="625207"/>
                  <a:pt x="0" y="638978"/>
                </a:cubicBezTo>
              </a:path>
            </a:pathLst>
          </a:custGeom>
          <a:noFill/>
          <a:ln w="28575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520825" y="2466975"/>
            <a:ext cx="3162300" cy="1939925"/>
          </a:xfrm>
          <a:custGeom>
            <a:avLst/>
            <a:gdLst>
              <a:gd name="T0" fmla="*/ 0 w 3162110"/>
              <a:gd name="T1" fmla="*/ 1744486 h 1939083"/>
              <a:gd name="T2" fmla="*/ 110721 w 3162110"/>
              <a:gd name="T3" fmla="*/ 1858498 h 1939083"/>
              <a:gd name="T4" fmla="*/ 254573 w 3162110"/>
              <a:gd name="T5" fmla="*/ 1790093 h 1939083"/>
              <a:gd name="T6" fmla="*/ 398503 w 3162110"/>
              <a:gd name="T7" fmla="*/ 1926905 h 1939083"/>
              <a:gd name="T8" fmla="*/ 553450 w 3162110"/>
              <a:gd name="T9" fmla="*/ 1869900 h 1939083"/>
              <a:gd name="T10" fmla="*/ 664172 w 3162110"/>
              <a:gd name="T11" fmla="*/ 1983910 h 1939083"/>
              <a:gd name="T12" fmla="*/ 819119 w 3162110"/>
              <a:gd name="T13" fmla="*/ 1881298 h 1939083"/>
              <a:gd name="T14" fmla="*/ 1018371 w 3162110"/>
              <a:gd name="T15" fmla="*/ 1972509 h 1939083"/>
              <a:gd name="T16" fmla="*/ 1117996 w 3162110"/>
              <a:gd name="T17" fmla="*/ 1892701 h 1939083"/>
              <a:gd name="T18" fmla="*/ 1284039 w 3162110"/>
              <a:gd name="T19" fmla="*/ 1995313 h 1939083"/>
              <a:gd name="T20" fmla="*/ 1394742 w 3162110"/>
              <a:gd name="T21" fmla="*/ 1915504 h 1939083"/>
              <a:gd name="T22" fmla="*/ 1549708 w 3162110"/>
              <a:gd name="T23" fmla="*/ 1983910 h 1939083"/>
              <a:gd name="T24" fmla="*/ 1638238 w 3162110"/>
              <a:gd name="T25" fmla="*/ 1892701 h 1939083"/>
              <a:gd name="T26" fmla="*/ 1870698 w 3162110"/>
              <a:gd name="T27" fmla="*/ 2006712 h 1939083"/>
              <a:gd name="T28" fmla="*/ 2058861 w 3162110"/>
              <a:gd name="T29" fmla="*/ 1904102 h 1939083"/>
              <a:gd name="T30" fmla="*/ 2169577 w 3162110"/>
              <a:gd name="T31" fmla="*/ 1972509 h 1939083"/>
              <a:gd name="T32" fmla="*/ 2269203 w 3162110"/>
              <a:gd name="T33" fmla="*/ 1869900 h 1939083"/>
              <a:gd name="T34" fmla="*/ 2413084 w 3162110"/>
              <a:gd name="T35" fmla="*/ 1995313 h 1939083"/>
              <a:gd name="T36" fmla="*/ 2479500 w 3162110"/>
              <a:gd name="T37" fmla="*/ 1858498 h 1939083"/>
              <a:gd name="T38" fmla="*/ 2723048 w 3162110"/>
              <a:gd name="T39" fmla="*/ 1983910 h 1939083"/>
              <a:gd name="T40" fmla="*/ 2789456 w 3162110"/>
              <a:gd name="T41" fmla="*/ 1847095 h 1939083"/>
              <a:gd name="T42" fmla="*/ 3066194 w 3162110"/>
              <a:gd name="T43" fmla="*/ 1812892 h 1939083"/>
              <a:gd name="T44" fmla="*/ 3010820 w 3162110"/>
              <a:gd name="T45" fmla="*/ 1664677 h 1939083"/>
              <a:gd name="T46" fmla="*/ 3121510 w 3162110"/>
              <a:gd name="T47" fmla="*/ 1573468 h 1939083"/>
              <a:gd name="T48" fmla="*/ 3044028 w 3162110"/>
              <a:gd name="T49" fmla="*/ 1436652 h 1939083"/>
              <a:gd name="T50" fmla="*/ 3176860 w 3162110"/>
              <a:gd name="T51" fmla="*/ 1254232 h 1939083"/>
              <a:gd name="T52" fmla="*/ 3044028 w 3162110"/>
              <a:gd name="T53" fmla="*/ 1117420 h 1939083"/>
              <a:gd name="T54" fmla="*/ 3165818 w 3162110"/>
              <a:gd name="T55" fmla="*/ 946396 h 1939083"/>
              <a:gd name="T56" fmla="*/ 3055100 w 3162110"/>
              <a:gd name="T57" fmla="*/ 809582 h 1939083"/>
              <a:gd name="T58" fmla="*/ 3143652 w 3162110"/>
              <a:gd name="T59" fmla="*/ 627162 h 1939083"/>
              <a:gd name="T60" fmla="*/ 3032986 w 3162110"/>
              <a:gd name="T61" fmla="*/ 547353 h 1939083"/>
              <a:gd name="T62" fmla="*/ 3176860 w 3162110"/>
              <a:gd name="T63" fmla="*/ 376333 h 1939083"/>
              <a:gd name="T64" fmla="*/ 2988688 w 3162110"/>
              <a:gd name="T65" fmla="*/ 285126 h 1939083"/>
              <a:gd name="T66" fmla="*/ 2988688 w 3162110"/>
              <a:gd name="T67" fmla="*/ 68500 h 1939083"/>
              <a:gd name="T68" fmla="*/ 2855868 w 3162110"/>
              <a:gd name="T69" fmla="*/ 136907 h 1939083"/>
              <a:gd name="T70" fmla="*/ 2711952 w 3162110"/>
              <a:gd name="T71" fmla="*/ 88 h 1939083"/>
              <a:gd name="T72" fmla="*/ 2634496 w 3162110"/>
              <a:gd name="T73" fmla="*/ 114100 h 1939083"/>
              <a:gd name="T74" fmla="*/ 2446292 w 3162110"/>
              <a:gd name="T75" fmla="*/ 11500 h 1939083"/>
              <a:gd name="T76" fmla="*/ 2446292 w 3162110"/>
              <a:gd name="T77" fmla="*/ 250919 h 193908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162110"/>
              <a:gd name="T118" fmla="*/ 0 h 1939083"/>
              <a:gd name="T119" fmla="*/ 3162110 w 3162110"/>
              <a:gd name="T120" fmla="*/ 1939083 h 193908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162110" h="1939083">
                <a:moveTo>
                  <a:pt x="0" y="1685669"/>
                </a:moveTo>
                <a:cubicBezTo>
                  <a:pt x="33968" y="1737081"/>
                  <a:pt x="67937" y="1788493"/>
                  <a:pt x="110168" y="1795838"/>
                </a:cubicBezTo>
                <a:cubicBezTo>
                  <a:pt x="152399" y="1803183"/>
                  <a:pt x="205648" y="1718720"/>
                  <a:pt x="253388" y="1729737"/>
                </a:cubicBezTo>
                <a:cubicBezTo>
                  <a:pt x="301128" y="1740754"/>
                  <a:pt x="347031" y="1849086"/>
                  <a:pt x="396607" y="1861939"/>
                </a:cubicBezTo>
                <a:cubicBezTo>
                  <a:pt x="446183" y="1874792"/>
                  <a:pt x="506776" y="1797674"/>
                  <a:pt x="550843" y="1806855"/>
                </a:cubicBezTo>
                <a:cubicBezTo>
                  <a:pt x="594911" y="1816036"/>
                  <a:pt x="616945" y="1915187"/>
                  <a:pt x="661012" y="1917023"/>
                </a:cubicBezTo>
                <a:cubicBezTo>
                  <a:pt x="705079" y="1918859"/>
                  <a:pt x="756491" y="1819707"/>
                  <a:pt x="815248" y="1817871"/>
                </a:cubicBezTo>
                <a:cubicBezTo>
                  <a:pt x="874005" y="1816035"/>
                  <a:pt x="963976" y="1904170"/>
                  <a:pt x="1013552" y="1906006"/>
                </a:cubicBezTo>
                <a:cubicBezTo>
                  <a:pt x="1063128" y="1907842"/>
                  <a:pt x="1068636" y="1825216"/>
                  <a:pt x="1112703" y="1828888"/>
                </a:cubicBezTo>
                <a:cubicBezTo>
                  <a:pt x="1156770" y="1832560"/>
                  <a:pt x="1232052" y="1924368"/>
                  <a:pt x="1277956" y="1928040"/>
                </a:cubicBezTo>
                <a:cubicBezTo>
                  <a:pt x="1323860" y="1931712"/>
                  <a:pt x="1344058" y="1852758"/>
                  <a:pt x="1388125" y="1850922"/>
                </a:cubicBezTo>
                <a:cubicBezTo>
                  <a:pt x="1432192" y="1849086"/>
                  <a:pt x="1501966" y="1920695"/>
                  <a:pt x="1542361" y="1917023"/>
                </a:cubicBezTo>
                <a:cubicBezTo>
                  <a:pt x="1582756" y="1913351"/>
                  <a:pt x="1577248" y="1825216"/>
                  <a:pt x="1630496" y="1828888"/>
                </a:cubicBezTo>
                <a:cubicBezTo>
                  <a:pt x="1683744" y="1832560"/>
                  <a:pt x="1792077" y="1937221"/>
                  <a:pt x="1861850" y="1939057"/>
                </a:cubicBezTo>
                <a:cubicBezTo>
                  <a:pt x="1931623" y="1940893"/>
                  <a:pt x="1999561" y="1845413"/>
                  <a:pt x="2049137" y="1839905"/>
                </a:cubicBezTo>
                <a:cubicBezTo>
                  <a:pt x="2098713" y="1834397"/>
                  <a:pt x="2124419" y="1911514"/>
                  <a:pt x="2159306" y="1906006"/>
                </a:cubicBezTo>
                <a:cubicBezTo>
                  <a:pt x="2194193" y="1900498"/>
                  <a:pt x="2218063" y="1803183"/>
                  <a:pt x="2258458" y="1806855"/>
                </a:cubicBezTo>
                <a:cubicBezTo>
                  <a:pt x="2298853" y="1810527"/>
                  <a:pt x="2366790" y="1929876"/>
                  <a:pt x="2401677" y="1928040"/>
                </a:cubicBezTo>
                <a:cubicBezTo>
                  <a:pt x="2436564" y="1926204"/>
                  <a:pt x="2416366" y="1797674"/>
                  <a:pt x="2467778" y="1795838"/>
                </a:cubicBezTo>
                <a:cubicBezTo>
                  <a:pt x="2519190" y="1794002"/>
                  <a:pt x="2658737" y="1918859"/>
                  <a:pt x="2710149" y="1917023"/>
                </a:cubicBezTo>
                <a:cubicBezTo>
                  <a:pt x="2761561" y="1915187"/>
                  <a:pt x="2719329" y="1812363"/>
                  <a:pt x="2776250" y="1784821"/>
                </a:cubicBezTo>
                <a:cubicBezTo>
                  <a:pt x="2833171" y="1757279"/>
                  <a:pt x="3014949" y="1781148"/>
                  <a:pt x="3051672" y="1751770"/>
                </a:cubicBezTo>
                <a:cubicBezTo>
                  <a:pt x="3088395" y="1722392"/>
                  <a:pt x="2987407" y="1647110"/>
                  <a:pt x="2996588" y="1608551"/>
                </a:cubicBezTo>
                <a:cubicBezTo>
                  <a:pt x="3005769" y="1569992"/>
                  <a:pt x="3101248" y="1557139"/>
                  <a:pt x="3106756" y="1520416"/>
                </a:cubicBezTo>
                <a:cubicBezTo>
                  <a:pt x="3112264" y="1483693"/>
                  <a:pt x="3020457" y="1439626"/>
                  <a:pt x="3029638" y="1388214"/>
                </a:cubicBezTo>
                <a:cubicBezTo>
                  <a:pt x="3038819" y="1336802"/>
                  <a:pt x="3161841" y="1263356"/>
                  <a:pt x="3161841" y="1211944"/>
                </a:cubicBezTo>
                <a:cubicBezTo>
                  <a:pt x="3161841" y="1160532"/>
                  <a:pt x="3031474" y="1129317"/>
                  <a:pt x="3029638" y="1079741"/>
                </a:cubicBezTo>
                <a:cubicBezTo>
                  <a:pt x="3027802" y="1030165"/>
                  <a:pt x="3148988" y="964064"/>
                  <a:pt x="3150824" y="914488"/>
                </a:cubicBezTo>
                <a:cubicBezTo>
                  <a:pt x="3152660" y="864912"/>
                  <a:pt x="3044327" y="833698"/>
                  <a:pt x="3040655" y="782286"/>
                </a:cubicBezTo>
                <a:cubicBezTo>
                  <a:pt x="3036983" y="730874"/>
                  <a:pt x="3132462" y="648247"/>
                  <a:pt x="3128790" y="606016"/>
                </a:cubicBezTo>
                <a:cubicBezTo>
                  <a:pt x="3125118" y="563785"/>
                  <a:pt x="3013112" y="569293"/>
                  <a:pt x="3018621" y="528898"/>
                </a:cubicBezTo>
                <a:cubicBezTo>
                  <a:pt x="3024130" y="488503"/>
                  <a:pt x="3169186" y="405876"/>
                  <a:pt x="3161841" y="363645"/>
                </a:cubicBezTo>
                <a:cubicBezTo>
                  <a:pt x="3154496" y="321414"/>
                  <a:pt x="3005768" y="325086"/>
                  <a:pt x="2974554" y="275510"/>
                </a:cubicBezTo>
                <a:cubicBezTo>
                  <a:pt x="2943340" y="225934"/>
                  <a:pt x="2996588" y="90060"/>
                  <a:pt x="2974554" y="66190"/>
                </a:cubicBezTo>
                <a:cubicBezTo>
                  <a:pt x="2952520" y="42320"/>
                  <a:pt x="2888256" y="143308"/>
                  <a:pt x="2842352" y="132291"/>
                </a:cubicBezTo>
                <a:cubicBezTo>
                  <a:pt x="2796448" y="121274"/>
                  <a:pt x="2735855" y="3760"/>
                  <a:pt x="2699132" y="88"/>
                </a:cubicBezTo>
                <a:cubicBezTo>
                  <a:pt x="2662409" y="-3584"/>
                  <a:pt x="2666081" y="108421"/>
                  <a:pt x="2622014" y="110257"/>
                </a:cubicBezTo>
                <a:cubicBezTo>
                  <a:pt x="2577947" y="112093"/>
                  <a:pt x="2465941" y="-10929"/>
                  <a:pt x="2434727" y="11105"/>
                </a:cubicBezTo>
                <a:cubicBezTo>
                  <a:pt x="2403513" y="33139"/>
                  <a:pt x="2419120" y="137799"/>
                  <a:pt x="2434727" y="242459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3046413" y="2354263"/>
            <a:ext cx="731837" cy="300037"/>
          </a:xfrm>
          <a:custGeom>
            <a:avLst/>
            <a:gdLst>
              <a:gd name="T0" fmla="*/ 657338 w 732845"/>
              <a:gd name="T1" fmla="*/ 279415 h 300311"/>
              <a:gd name="T2" fmla="*/ 538759 w 732845"/>
              <a:gd name="T3" fmla="*/ 115410 h 300311"/>
              <a:gd name="T4" fmla="*/ 360886 w 732845"/>
              <a:gd name="T5" fmla="*/ 2659 h 300311"/>
              <a:gd name="T6" fmla="*/ 34787 w 732845"/>
              <a:gd name="T7" fmla="*/ 228164 h 300311"/>
              <a:gd name="T8" fmla="*/ 24904 w 732845"/>
              <a:gd name="T9" fmla="*/ 228164 h 3003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2845"/>
              <a:gd name="T16" fmla="*/ 0 h 300311"/>
              <a:gd name="T17" fmla="*/ 732845 w 732845"/>
              <a:gd name="T18" fmla="*/ 300311 h 3003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2845" h="300311">
                <a:moveTo>
                  <a:pt x="732845" y="300311"/>
                </a:moveTo>
                <a:cubicBezTo>
                  <a:pt x="694285" y="236964"/>
                  <a:pt x="655726" y="173617"/>
                  <a:pt x="600642" y="124041"/>
                </a:cubicBezTo>
                <a:cubicBezTo>
                  <a:pt x="545558" y="74465"/>
                  <a:pt x="495982" y="-17342"/>
                  <a:pt x="402339" y="2856"/>
                </a:cubicBezTo>
                <a:cubicBezTo>
                  <a:pt x="308696" y="23054"/>
                  <a:pt x="101211" y="204832"/>
                  <a:pt x="38782" y="245227"/>
                </a:cubicBezTo>
                <a:cubicBezTo>
                  <a:pt x="-23647" y="285622"/>
                  <a:pt x="2059" y="265424"/>
                  <a:pt x="27765" y="245227"/>
                </a:cubicBezTo>
              </a:path>
            </a:pathLst>
          </a:custGeom>
          <a:noFill/>
          <a:ln w="38100" algn="ctr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36199" name="TextBox 23"/>
          <p:cNvSpPr txBox="1">
            <a:spLocks noChangeArrowheads="1"/>
          </p:cNvSpPr>
          <p:nvPr/>
        </p:nvSpPr>
        <p:spPr bwMode="auto">
          <a:xfrm>
            <a:off x="6126163" y="2052638"/>
            <a:ext cx="519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i =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688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1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7167563" y="2074863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2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8215313" y="2058988"/>
            <a:ext cx="523875" cy="420687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4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7691438" y="2066925"/>
            <a:ext cx="523875" cy="422275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3</a:t>
            </a:r>
          </a:p>
        </p:txBody>
      </p:sp>
      <p:sp>
        <p:nvSpPr>
          <p:cNvPr id="136204" name="Rounded Rectangle 28"/>
          <p:cNvSpPr>
            <a:spLocks noChangeArrowheads="1"/>
          </p:cNvSpPr>
          <p:nvPr/>
        </p:nvSpPr>
        <p:spPr bwMode="auto">
          <a:xfrm>
            <a:off x="6315075" y="3238500"/>
            <a:ext cx="2424113" cy="2628900"/>
          </a:xfrm>
          <a:prstGeom prst="roundRect">
            <a:avLst>
              <a:gd name="adj" fmla="val 4394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a-IR" altLang="en-US" sz="24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6205" name="TextBox 29"/>
          <p:cNvSpPr txBox="1">
            <a:spLocks noChangeArrowheads="1"/>
          </p:cNvSpPr>
          <p:nvPr/>
        </p:nvSpPr>
        <p:spPr bwMode="auto">
          <a:xfrm>
            <a:off x="6367463" y="3416300"/>
            <a:ext cx="855662" cy="460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136206" name="TextBox 30"/>
          <p:cNvSpPr txBox="1">
            <a:spLocks noChangeArrowheads="1"/>
          </p:cNvSpPr>
          <p:nvPr/>
        </p:nvSpPr>
        <p:spPr bwMode="auto">
          <a:xfrm>
            <a:off x="6367463" y="3876675"/>
            <a:ext cx="855662" cy="461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367463" y="4367213"/>
            <a:ext cx="855662" cy="460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hello</a:t>
            </a:r>
          </a:p>
        </p:txBody>
      </p:sp>
      <p:sp>
        <p:nvSpPr>
          <p:cNvPr id="36" name="Multiply 35"/>
          <p:cNvSpPr/>
          <p:nvPr/>
        </p:nvSpPr>
        <p:spPr bwMode="auto">
          <a:xfrm>
            <a:off x="6643688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Multiply 36"/>
          <p:cNvSpPr/>
          <p:nvPr/>
        </p:nvSpPr>
        <p:spPr bwMode="auto">
          <a:xfrm>
            <a:off x="7167563" y="1958975"/>
            <a:ext cx="523875" cy="695325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Multiply 37"/>
          <p:cNvSpPr/>
          <p:nvPr/>
        </p:nvSpPr>
        <p:spPr bwMode="auto">
          <a:xfrm>
            <a:off x="7678738" y="1936750"/>
            <a:ext cx="523875" cy="696913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>
            <a:off x="3657600" y="3008313"/>
            <a:ext cx="6096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272204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8" grpId="0" animBg="1"/>
      <p:bldP spid="18" grpId="1" animBg="1"/>
      <p:bldP spid="27" grpId="0" animBg="1"/>
      <p:bldP spid="32" grpId="0" animBg="1"/>
    </p:bldLst>
  </p:timing>
</p:sld>
</file>

<file path=ppt/theme/theme1.xml><?xml version="1.0" encoding="utf-8"?>
<a:theme xmlns:a="http://schemas.openxmlformats.org/drawingml/2006/main" name="Notebook">
  <a:themeElements>
    <a:clrScheme name="Noteboo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9966FF"/>
      </a:folHlink>
    </a:clrScheme>
    <a:fontScheme name="Notebook">
      <a:majorFont>
        <a:latin typeface="Arial"/>
        <a:ea typeface=""/>
        <a:cs typeface="B Mitra"/>
      </a:majorFont>
      <a:minorFont>
        <a:latin typeface="Arial"/>
        <a:ea typeface=""/>
        <a:cs typeface="B Nazani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FF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99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33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99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9071</TotalTime>
  <Words>2123</Words>
  <Application>Microsoft Office PowerPoint</Application>
  <PresentationFormat>On-screen Show (4:3)</PresentationFormat>
  <Paragraphs>346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Times New Roman</vt:lpstr>
      <vt:lpstr>Arial</vt:lpstr>
      <vt:lpstr>B Nazanin</vt:lpstr>
      <vt:lpstr>Calibri</vt:lpstr>
      <vt:lpstr>Notebook</vt:lpstr>
      <vt:lpstr>دستورالعمل For</vt:lpstr>
      <vt:lpstr>ساختار for</vt:lpstr>
      <vt:lpstr>مثال</vt:lpstr>
      <vt:lpstr>PowerPoint Presentation</vt:lpstr>
      <vt:lpstr>نحوه اجرای دستور for</vt:lpstr>
      <vt:lpstr>نحوه اجرای دستور for</vt:lpstr>
      <vt:lpstr>نحوه اجرای دستور for</vt:lpstr>
      <vt:lpstr>نحوه اجرای دستور for</vt:lpstr>
      <vt:lpstr>نحوه اجرای دستور for</vt:lpstr>
      <vt:lpstr>نحوه اجرای دستور for</vt:lpstr>
      <vt:lpstr>نکته</vt:lpstr>
      <vt:lpstr>نکته</vt:lpstr>
      <vt:lpstr>نکته</vt:lpstr>
      <vt:lpstr>نکته</vt:lpstr>
      <vt:lpstr>نکته</vt:lpstr>
      <vt:lpstr>PowerPoint Presentation</vt:lpstr>
      <vt:lpstr>PowerPoint Presentation</vt:lpstr>
      <vt:lpstr>نکته</vt:lpstr>
      <vt:lpstr>نکته</vt:lpstr>
      <vt:lpstr>PowerPoint Presentation</vt:lpstr>
      <vt:lpstr>PowerPoint Presentation</vt:lpstr>
      <vt:lpstr>PowerPoint Presentation</vt:lpstr>
      <vt:lpstr>PowerPoint Presentation</vt:lpstr>
      <vt:lpstr>برنامه ای بنویسید که نمره 5 درس را دریافت کند و میانیگن آنها را حساب کند. </vt:lpstr>
      <vt:lpstr>PowerPoint Presentation</vt:lpstr>
      <vt:lpstr>برنامه ای بنویسید که ابتدا سوال کند معدل چند درس لازم است و سپس معدل را حساب کند.</vt:lpstr>
      <vt:lpstr>برنامه ای بنویسید که ابتدا سوال کند معدل چند درس لازم است و سپس معدل را حساب کند.</vt:lpstr>
      <vt:lpstr>PowerPoint Presentation</vt:lpstr>
      <vt:lpstr>نکته</vt:lpstr>
      <vt:lpstr>نکته</vt:lpstr>
      <vt:lpstr>برنامه‌ زير عدد صحيح و مثبت n را از ورودي گرفته فاكتوريل آن را محاسبه ونمايش مي‌دهد.</vt:lpstr>
      <vt:lpstr>برنامه زير مجموع اعداد صحيح و متوالي بين 1 تا n  را محاسبه نموده و نمايش مي‌دهد.</vt:lpstr>
      <vt:lpstr>برنامه زير ارقام 0 تا 9 را نمايش مي‌دهد.</vt:lpstr>
      <vt:lpstr>PowerPoint Presentation</vt:lpstr>
      <vt:lpstr>تمرین</vt:lpstr>
      <vt:lpstr>کاربرد دستور break در دستور for</vt:lpstr>
      <vt:lpstr>مثال</vt:lpstr>
      <vt:lpstr>حلقه for تودرتو</vt:lpstr>
      <vt:lpstr>مثال: چاپ جدول ضرب اعداد</vt:lpstr>
      <vt:lpstr>مثال: برنامه ای که 20 عدد را خوانده و برای هرکدام مجموع اعداد 1 تا آن عدد را محاسبه کند.</vt:lpstr>
      <vt:lpstr>کاربرد حلقه for با دو اندیس</vt:lpstr>
      <vt:lpstr>دستور  continue;  در  for</vt:lpstr>
      <vt:lpstr>تمرین:</vt:lpstr>
    </vt:vector>
  </TitlesOfParts>
  <Manager>daruosh nikmehr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</dc:title>
  <dc:creator>Ghasem Mohammadi</dc:creator>
  <cp:lastModifiedBy>parsaPC</cp:lastModifiedBy>
  <cp:revision>1055</cp:revision>
  <dcterms:created xsi:type="dcterms:W3CDTF">2007-07-26T06:05:04Z</dcterms:created>
  <dcterms:modified xsi:type="dcterms:W3CDTF">2026-05-18T09:37:00Z</dcterms:modified>
</cp:coreProperties>
</file>